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D9FE-B1E8-4AD9-8E8B-41628BB6986B}" type="datetimeFigureOut">
              <a:rPr lang="en-CA" smtClean="0"/>
              <a:t>19/05/2014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D5B7-DC45-43B9-85B1-A8DD3E12F8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088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D9FE-B1E8-4AD9-8E8B-41628BB6986B}" type="datetimeFigureOut">
              <a:rPr lang="en-CA" smtClean="0"/>
              <a:t>19/05/2014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D5B7-DC45-43B9-85B1-A8DD3E12F8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45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D9FE-B1E8-4AD9-8E8B-41628BB6986B}" type="datetimeFigureOut">
              <a:rPr lang="en-CA" smtClean="0"/>
              <a:t>19/05/2014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D5B7-DC45-43B9-85B1-A8DD3E12F8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159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D9FE-B1E8-4AD9-8E8B-41628BB6986B}" type="datetimeFigureOut">
              <a:rPr lang="en-CA" smtClean="0"/>
              <a:t>19/05/2014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D5B7-DC45-43B9-85B1-A8DD3E12F8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997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D9FE-B1E8-4AD9-8E8B-41628BB6986B}" type="datetimeFigureOut">
              <a:rPr lang="en-CA" smtClean="0"/>
              <a:t>19/05/2014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D5B7-DC45-43B9-85B1-A8DD3E12F8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064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D9FE-B1E8-4AD9-8E8B-41628BB6986B}" type="datetimeFigureOut">
              <a:rPr lang="en-CA" smtClean="0"/>
              <a:t>19/05/2014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D5B7-DC45-43B9-85B1-A8DD3E12F8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990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D9FE-B1E8-4AD9-8E8B-41628BB6986B}" type="datetimeFigureOut">
              <a:rPr lang="en-CA" smtClean="0"/>
              <a:t>19/05/2014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D5B7-DC45-43B9-85B1-A8DD3E12F8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862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D9FE-B1E8-4AD9-8E8B-41628BB6986B}" type="datetimeFigureOut">
              <a:rPr lang="en-CA" smtClean="0"/>
              <a:t>19/05/2014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D5B7-DC45-43B9-85B1-A8DD3E12F8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077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D9FE-B1E8-4AD9-8E8B-41628BB6986B}" type="datetimeFigureOut">
              <a:rPr lang="en-CA" smtClean="0"/>
              <a:t>19/05/2014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D5B7-DC45-43B9-85B1-A8DD3E12F8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456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D9FE-B1E8-4AD9-8E8B-41628BB6986B}" type="datetimeFigureOut">
              <a:rPr lang="en-CA" smtClean="0"/>
              <a:t>19/05/2014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D5B7-DC45-43B9-85B1-A8DD3E12F8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197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D9FE-B1E8-4AD9-8E8B-41628BB6986B}" type="datetimeFigureOut">
              <a:rPr lang="en-CA" smtClean="0"/>
              <a:t>19/05/2014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D5B7-DC45-43B9-85B1-A8DD3E12F8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848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3D9FE-B1E8-4AD9-8E8B-41628BB6986B}" type="datetimeFigureOut">
              <a:rPr lang="en-CA" smtClean="0"/>
              <a:t>19/05/2014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AD5B7-DC45-43B9-85B1-A8DD3E12F8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116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://www.youtube.com/watch?v=AUJ6cxWdZwA" TargetMode="Externa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hyperlink" Target="http://www.youtube.com/watch?v=pidKTNCGbkk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</a:rPr>
              <a:t>UN – The United Nations</a:t>
            </a:r>
            <a:endParaRPr lang="en-CA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84784"/>
            <a:ext cx="6048672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3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Answer!!!!!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ensure American commitment the headquarters was put in the United States.</a:t>
            </a:r>
          </a:p>
          <a:p>
            <a:endParaRPr lang="en-CA" dirty="0" smtClean="0"/>
          </a:p>
          <a:p>
            <a:r>
              <a:rPr lang="en-CA" dirty="0"/>
              <a:t>T</a:t>
            </a:r>
            <a:r>
              <a:rPr lang="en-CA" dirty="0" smtClean="0"/>
              <a:t>o divide the UN into </a:t>
            </a:r>
            <a:r>
              <a:rPr lang="en-CA" b="1" u="sng" dirty="0" smtClean="0"/>
              <a:t>TWO</a:t>
            </a:r>
            <a:r>
              <a:rPr lang="en-CA" dirty="0" smtClean="0"/>
              <a:t> parts: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99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1. General Assembly: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All members met in the assembly to present their positions on issues.</a:t>
            </a:r>
          </a:p>
          <a:p>
            <a:r>
              <a:rPr lang="en-CA" dirty="0" smtClean="0"/>
              <a:t>Each country has </a:t>
            </a:r>
            <a:r>
              <a:rPr lang="en-CA" b="1" dirty="0" smtClean="0"/>
              <a:t>1 VOTE </a:t>
            </a:r>
            <a:r>
              <a:rPr lang="en-CA" dirty="0" smtClean="0"/>
              <a:t>( most decisions are reached by a simple majority)</a:t>
            </a:r>
          </a:p>
          <a:p>
            <a:r>
              <a:rPr lang="en-CA" dirty="0" smtClean="0"/>
              <a:t>On questions of peace or expulsion of a member, a majority of 2/3's is required.</a:t>
            </a:r>
          </a:p>
          <a:p>
            <a:r>
              <a:rPr lang="en-CA" dirty="0" smtClean="0"/>
              <a:t>Critics say the General Assembly is an ineffective “talk shop” where nations simply play politics.</a:t>
            </a:r>
          </a:p>
          <a:p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28800"/>
            <a:ext cx="3600400" cy="4464496"/>
          </a:xfrm>
        </p:spPr>
      </p:pic>
    </p:spTree>
    <p:extLst>
      <p:ext uri="{BB962C8B-B14F-4D97-AF65-F5344CB8AC3E}">
        <p14:creationId xmlns:p14="http://schemas.microsoft.com/office/powerpoint/2010/main" val="417675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2. Security Council: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The real power behind the UN is the Security Council, which is made up of </a:t>
            </a:r>
            <a:r>
              <a:rPr lang="en-CA" b="1" dirty="0" smtClean="0"/>
              <a:t>TWO</a:t>
            </a:r>
            <a:r>
              <a:rPr lang="en-CA" dirty="0" smtClean="0"/>
              <a:t> groups:</a:t>
            </a:r>
          </a:p>
          <a:p>
            <a:endParaRPr lang="en-CA" dirty="0" smtClean="0"/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Five permanent members: China, France, Britain, Russia and the United States. Permanent members have veto power which is the right to stop any UN action.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Ten non-permanent members: elected for two year terms</a:t>
            </a:r>
          </a:p>
          <a:p>
            <a:endParaRPr lang="en-CA" dirty="0" smtClean="0"/>
          </a:p>
          <a:p>
            <a:r>
              <a:rPr lang="en-CA" b="1" dirty="0" smtClean="0">
                <a:solidFill>
                  <a:srgbClr val="C00000"/>
                </a:solidFill>
              </a:rPr>
              <a:t>The major responsibility of the Security Council is to maintain peace and security.</a:t>
            </a:r>
          </a:p>
          <a:p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56792"/>
            <a:ext cx="4038600" cy="4464496"/>
          </a:xfrm>
        </p:spPr>
      </p:pic>
    </p:spTree>
    <p:extLst>
      <p:ext uri="{BB962C8B-B14F-4D97-AF65-F5344CB8AC3E}">
        <p14:creationId xmlns:p14="http://schemas.microsoft.com/office/powerpoint/2010/main" val="228861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u="sng" dirty="0" smtClean="0">
                <a:solidFill>
                  <a:srgbClr val="C00000"/>
                </a:solidFill>
              </a:rPr>
              <a:t>Note</a:t>
            </a:r>
            <a:r>
              <a:rPr lang="en-CA" b="1" dirty="0" smtClean="0">
                <a:solidFill>
                  <a:srgbClr val="C00000"/>
                </a:solidFill>
              </a:rPr>
              <a:t>: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It can order a ceasefire, impose economic sanctions and authorize the use of military force against an aggressor.</a:t>
            </a:r>
          </a:p>
          <a:p>
            <a:endParaRPr lang="en-CA" dirty="0" smtClean="0"/>
          </a:p>
          <a:p>
            <a:r>
              <a:rPr lang="en-CA" dirty="0" smtClean="0"/>
              <a:t>Critics point out that the </a:t>
            </a:r>
            <a:r>
              <a:rPr lang="en-CA" b="1" dirty="0" smtClean="0"/>
              <a:t>VETO</a:t>
            </a:r>
            <a:r>
              <a:rPr lang="en-CA" dirty="0" smtClean="0"/>
              <a:t> power of the permanent members is a weakness of the UN.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059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They argue that countries will use the veto to block any UN action that is not in their self interest.</a:t>
            </a:r>
          </a:p>
          <a:p>
            <a:endParaRPr lang="en-CA" dirty="0" smtClean="0"/>
          </a:p>
          <a:p>
            <a:r>
              <a:rPr lang="en-CA" dirty="0" smtClean="0"/>
              <a:t>During the Cold War the Security Council was often deadlocked as the U.S. and Soviets often used the veto against each other.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515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b="1" dirty="0" smtClean="0">
              <a:solidFill>
                <a:srgbClr val="C00000"/>
              </a:solidFill>
            </a:endParaRPr>
          </a:p>
          <a:p>
            <a:r>
              <a:rPr lang="en-CA" b="1" dirty="0" smtClean="0">
                <a:solidFill>
                  <a:srgbClr val="C00000"/>
                </a:solidFill>
              </a:rPr>
              <a:t>It must be pointed out that the veto power ensured the continuing commitment of all major powers and that there has been no large scale wars since its creation.</a:t>
            </a: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50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4.2.1 Terms: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u="sng" dirty="0" smtClean="0"/>
              <a:t>Uniting for Peace Resolution</a:t>
            </a:r>
            <a:r>
              <a:rPr lang="en-CA" b="1" dirty="0" smtClean="0"/>
              <a:t>: </a:t>
            </a:r>
          </a:p>
          <a:p>
            <a:r>
              <a:rPr lang="en-CA" dirty="0" smtClean="0"/>
              <a:t>U.N. resolution that gave the General Assembly power to deal with issues of international aggression if the Security Council is deadlocked.</a:t>
            </a:r>
          </a:p>
          <a:p>
            <a:endParaRPr lang="en-CA" b="1" u="sng" dirty="0" smtClean="0"/>
          </a:p>
          <a:p>
            <a:r>
              <a:rPr lang="en-CA" b="1" u="sng" dirty="0" smtClean="0"/>
              <a:t>Veto</a:t>
            </a:r>
            <a:r>
              <a:rPr lang="en-CA" b="1" dirty="0" smtClean="0"/>
              <a:t>:</a:t>
            </a:r>
          </a:p>
          <a:p>
            <a:r>
              <a:rPr lang="en-CA" dirty="0" smtClean="0"/>
              <a:t>The right to reject a proposal or forbid an action.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314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4.2.3 Korea: Containment or UN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What were the (a) underlying causes and (b) immediate causes of the Korean War?</a:t>
            </a:r>
          </a:p>
          <a:p>
            <a:r>
              <a:rPr lang="en-CA" dirty="0" smtClean="0"/>
              <a:t>How did the U.N. become involved in the Korean War?</a:t>
            </a:r>
          </a:p>
          <a:p>
            <a:r>
              <a:rPr lang="en-CA" dirty="0" smtClean="0"/>
              <a:t>Was the Korean War more a U.N. or U.S. military action (Fig.6.5 page 172)?</a:t>
            </a:r>
          </a:p>
          <a:p>
            <a:r>
              <a:rPr lang="en-CA" dirty="0" smtClean="0"/>
              <a:t>What was the outcome of the conflict?</a:t>
            </a:r>
          </a:p>
          <a:p>
            <a:r>
              <a:rPr lang="en-CA" dirty="0" smtClean="0"/>
              <a:t>Was the Korean War American containment or U.N. peacekeeping?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097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6.1.1 Terms: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u="sng" dirty="0" smtClean="0"/>
              <a:t>Human Rights</a:t>
            </a:r>
            <a:r>
              <a:rPr lang="en-CA" b="1" dirty="0" smtClean="0"/>
              <a:t>:  </a:t>
            </a:r>
          </a:p>
          <a:p>
            <a:r>
              <a:rPr lang="en-CA" dirty="0" smtClean="0"/>
              <a:t>The freedom granted to all people protecting them from unlawful arrest, torture, or execution.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180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6.1.2 Peacekeeping Roles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b="1" dirty="0" smtClean="0">
                <a:solidFill>
                  <a:srgbClr val="C00000"/>
                </a:solidFill>
              </a:rPr>
              <a:t>THREE</a:t>
            </a:r>
            <a:r>
              <a:rPr lang="en-CA" dirty="0" smtClean="0"/>
              <a:t> peacekeeping roles that UN forces are sometimes called upon to perform in trouble areas of the world:</a:t>
            </a:r>
          </a:p>
          <a:p>
            <a:endParaRPr lang="en-CA" dirty="0" smtClean="0"/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Mediation of disputes between conflicting parties.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Deployment of military forces to maintain peace in civil or international wars.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Deployment of military forces to ensure distribution of humanitarian aid.</a:t>
            </a:r>
          </a:p>
          <a:p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00808"/>
            <a:ext cx="3528392" cy="3672408"/>
          </a:xfrm>
        </p:spPr>
      </p:pic>
    </p:spTree>
    <p:extLst>
      <p:ext uri="{BB962C8B-B14F-4D97-AF65-F5344CB8AC3E}">
        <p14:creationId xmlns:p14="http://schemas.microsoft.com/office/powerpoint/2010/main" val="403081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When, and Why?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When:</a:t>
            </a:r>
            <a:r>
              <a:rPr lang="en-CA" dirty="0"/>
              <a:t>	 April 25, </a:t>
            </a:r>
            <a:r>
              <a:rPr lang="en-CA" dirty="0" smtClean="0"/>
              <a:t>1945</a:t>
            </a:r>
          </a:p>
          <a:p>
            <a:endParaRPr lang="en-CA" dirty="0" smtClean="0"/>
          </a:p>
          <a:p>
            <a:endParaRPr lang="en-CA" dirty="0"/>
          </a:p>
          <a:p>
            <a:pPr lvl="0"/>
            <a:r>
              <a:rPr lang="en-CA" b="1" dirty="0" smtClean="0"/>
              <a:t>Why:</a:t>
            </a:r>
            <a:r>
              <a:rPr lang="en-CA" dirty="0" smtClean="0"/>
              <a:t> It was one </a:t>
            </a:r>
            <a:r>
              <a:rPr lang="en-CA" dirty="0"/>
              <a:t>of the allies’ goals during WWII </a:t>
            </a:r>
            <a:r>
              <a:rPr lang="en-CA" dirty="0" smtClean="0"/>
              <a:t>to </a:t>
            </a:r>
            <a:r>
              <a:rPr lang="en-CA" dirty="0"/>
              <a:t>create an international organization to ensure global collective security</a:t>
            </a:r>
            <a:r>
              <a:rPr lang="en-CA" dirty="0" smtClean="0"/>
              <a:t>.</a:t>
            </a:r>
          </a:p>
          <a:p>
            <a:pPr lvl="0"/>
            <a:endParaRPr lang="en-CA" dirty="0"/>
          </a:p>
          <a:p>
            <a:pPr lvl="0"/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202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6.1.3 Examples of Peacekeeping</a:t>
            </a: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64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1. Somalia:</a:t>
            </a:r>
            <a:endParaRPr lang="en-CA" b="1" dirty="0">
              <a:solidFill>
                <a:srgbClr val="C00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3744416" cy="4464496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28800"/>
            <a:ext cx="4038600" cy="4464496"/>
          </a:xfrm>
        </p:spPr>
      </p:pic>
    </p:spTree>
    <p:extLst>
      <p:ext uri="{BB962C8B-B14F-4D97-AF65-F5344CB8AC3E}">
        <p14:creationId xmlns:p14="http://schemas.microsoft.com/office/powerpoint/2010/main" val="372732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Background: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The Republic of Somalia (Africa) was created in 1960; 9 years later there was a military coup.</a:t>
            </a:r>
          </a:p>
          <a:p>
            <a:r>
              <a:rPr lang="en-CA" dirty="0" smtClean="0"/>
              <a:t>For the next 20 years under the rule of a dictator (</a:t>
            </a:r>
            <a:r>
              <a:rPr lang="en-CA" b="1" dirty="0" smtClean="0">
                <a:solidFill>
                  <a:srgbClr val="C00000"/>
                </a:solidFill>
              </a:rPr>
              <a:t>General </a:t>
            </a:r>
            <a:r>
              <a:rPr lang="en-CA" b="1" dirty="0" err="1" smtClean="0">
                <a:solidFill>
                  <a:srgbClr val="C00000"/>
                </a:solidFill>
              </a:rPr>
              <a:t>Barre</a:t>
            </a:r>
            <a:r>
              <a:rPr lang="en-CA" dirty="0" smtClean="0"/>
              <a:t>) democracy was eliminated, industries were nationalized, and human rights were abused.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3" y="1700808"/>
            <a:ext cx="3240360" cy="4104456"/>
          </a:xfrm>
        </p:spPr>
      </p:pic>
    </p:spTree>
    <p:extLst>
      <p:ext uri="{BB962C8B-B14F-4D97-AF65-F5344CB8AC3E}">
        <p14:creationId xmlns:p14="http://schemas.microsoft.com/office/powerpoint/2010/main" val="153653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 1988 civil war broke out in the drought stricken country as Somali clans opposed </a:t>
            </a:r>
            <a:r>
              <a:rPr lang="en-CA" dirty="0" err="1" smtClean="0"/>
              <a:t>Barre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By 1991 </a:t>
            </a:r>
            <a:r>
              <a:rPr lang="en-CA" dirty="0" err="1" smtClean="0"/>
              <a:t>Barre</a:t>
            </a:r>
            <a:r>
              <a:rPr lang="en-CA" dirty="0" smtClean="0"/>
              <a:t> had control of Northern Somalia but </a:t>
            </a:r>
            <a:r>
              <a:rPr lang="en-CA" b="1" dirty="0" smtClean="0">
                <a:solidFill>
                  <a:srgbClr val="C00000"/>
                </a:solidFill>
              </a:rPr>
              <a:t>WARLORDS</a:t>
            </a:r>
            <a:r>
              <a:rPr lang="en-CA" dirty="0" smtClean="0"/>
              <a:t> </a:t>
            </a:r>
            <a:r>
              <a:rPr lang="en-CA" dirty="0" smtClean="0"/>
              <a:t>competed for political power in the South.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903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Part of Mogadishu, in the South, was divided between </a:t>
            </a:r>
            <a:r>
              <a:rPr lang="en-CA" dirty="0" err="1" smtClean="0"/>
              <a:t>Abgall</a:t>
            </a:r>
            <a:r>
              <a:rPr lang="en-CA" dirty="0" smtClean="0"/>
              <a:t> (5000 guerillas) and </a:t>
            </a:r>
            <a:r>
              <a:rPr lang="en-CA" dirty="0" err="1" smtClean="0"/>
              <a:t>Aidid</a:t>
            </a:r>
            <a:r>
              <a:rPr lang="en-CA" dirty="0" smtClean="0"/>
              <a:t> (10,000 guerillas).</a:t>
            </a:r>
          </a:p>
          <a:p>
            <a:endParaRPr lang="en-CA" dirty="0" smtClean="0"/>
          </a:p>
          <a:p>
            <a:r>
              <a:rPr lang="en-CA" dirty="0" smtClean="0"/>
              <a:t>Famine spread throughout Somalia and </a:t>
            </a:r>
            <a:r>
              <a:rPr lang="en-CA" b="1" dirty="0" smtClean="0"/>
              <a:t>300,000</a:t>
            </a:r>
            <a:r>
              <a:rPr lang="en-CA" dirty="0" smtClean="0"/>
              <a:t> to </a:t>
            </a:r>
            <a:r>
              <a:rPr lang="en-CA" b="1" dirty="0" smtClean="0"/>
              <a:t>500,000</a:t>
            </a:r>
            <a:r>
              <a:rPr lang="en-CA" dirty="0" smtClean="0"/>
              <a:t> people died.</a:t>
            </a:r>
          </a:p>
          <a:p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28800"/>
            <a:ext cx="3744416" cy="4608512"/>
          </a:xfrm>
        </p:spPr>
      </p:pic>
    </p:spTree>
    <p:extLst>
      <p:ext uri="{BB962C8B-B14F-4D97-AF65-F5344CB8AC3E}">
        <p14:creationId xmlns:p14="http://schemas.microsoft.com/office/powerpoint/2010/main" val="185790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UN Involvement</a:t>
            </a:r>
            <a:endParaRPr lang="en-CA" b="1" dirty="0">
              <a:solidFill>
                <a:srgbClr val="C0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3312368" cy="439248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1628800"/>
            <a:ext cx="3962400" cy="4464496"/>
          </a:xfrm>
        </p:spPr>
      </p:pic>
    </p:spTree>
    <p:extLst>
      <p:ext uri="{BB962C8B-B14F-4D97-AF65-F5344CB8AC3E}">
        <p14:creationId xmlns:p14="http://schemas.microsoft.com/office/powerpoint/2010/main" val="354343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Thousands fled to Mogadishu but the warlords controlled the </a:t>
            </a:r>
            <a:r>
              <a:rPr lang="en-CA" b="1" dirty="0" smtClean="0"/>
              <a:t>FOOD</a:t>
            </a:r>
            <a:r>
              <a:rPr lang="en-CA" dirty="0" smtClean="0"/>
              <a:t> (supplied by UN) only giving it to people who supported them.</a:t>
            </a:r>
          </a:p>
          <a:p>
            <a:r>
              <a:rPr lang="en-CA" dirty="0" smtClean="0"/>
              <a:t>These warlords also opposed the idea of UN military forces entering the country.</a:t>
            </a:r>
          </a:p>
          <a:p>
            <a:r>
              <a:rPr lang="en-CA" dirty="0" smtClean="0"/>
              <a:t>Despite the best efforts of groups like </a:t>
            </a:r>
            <a:r>
              <a:rPr lang="en-CA" b="1" dirty="0" smtClean="0">
                <a:solidFill>
                  <a:srgbClr val="C00000"/>
                </a:solidFill>
              </a:rPr>
              <a:t>UNICEF</a:t>
            </a:r>
            <a:r>
              <a:rPr lang="en-CA" dirty="0" smtClean="0"/>
              <a:t> and </a:t>
            </a:r>
            <a:r>
              <a:rPr lang="en-CA" b="1" dirty="0" smtClean="0">
                <a:solidFill>
                  <a:srgbClr val="C00000"/>
                </a:solidFill>
              </a:rPr>
              <a:t>Red Cross </a:t>
            </a:r>
            <a:r>
              <a:rPr lang="en-CA" dirty="0" smtClean="0"/>
              <a:t>food destined for famine victims continued to be looted and used by those engaged on the civil war.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668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>
                <a:solidFill>
                  <a:srgbClr val="C00000"/>
                </a:solidFill>
              </a:rPr>
              <a:t>By June 1992, 6 million faced starvation.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In 1992, with </a:t>
            </a:r>
            <a:r>
              <a:rPr lang="en-CA" b="1" dirty="0" smtClean="0">
                <a:solidFill>
                  <a:srgbClr val="C00000"/>
                </a:solidFill>
              </a:rPr>
              <a:t>Operation Restore Hope</a:t>
            </a:r>
            <a:r>
              <a:rPr lang="en-CA" dirty="0" smtClean="0"/>
              <a:t>, the UN authorized the use of military force to ensure food reached the people of Somalia.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In December a U.S. led operation arrived in Somalia which put UN soldiers in direct confrontation with the warring factions.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991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Black Hawk Down (2001)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en-CA" dirty="0" smtClean="0"/>
          </a:p>
          <a:p>
            <a:r>
              <a:rPr lang="en-CA" dirty="0" smtClean="0"/>
              <a:t>In 1993 18 U.S. soldiers were killed and dragged through the streets of Mogadishu.</a:t>
            </a:r>
          </a:p>
          <a:p>
            <a:endParaRPr lang="en-CA" dirty="0"/>
          </a:p>
          <a:p>
            <a:r>
              <a:rPr lang="en-CA" dirty="0" smtClean="0">
                <a:hlinkClick r:id="rId2"/>
              </a:rPr>
              <a:t>Movie Trailer</a:t>
            </a:r>
            <a:endParaRPr lang="en-CA" dirty="0" smtClean="0"/>
          </a:p>
          <a:p>
            <a:endParaRPr lang="en-CA" dirty="0"/>
          </a:p>
          <a:p>
            <a:r>
              <a:rPr lang="en-CA" b="1" dirty="0" smtClean="0">
                <a:solidFill>
                  <a:srgbClr val="C00000"/>
                </a:solidFill>
              </a:rPr>
              <a:t>As a result the UN mission in Somalia changed from humanitarian aid to demobilizing warring factions.</a:t>
            </a:r>
            <a:endParaRPr lang="en-CA" b="1" dirty="0">
              <a:solidFill>
                <a:srgbClr val="C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28800"/>
            <a:ext cx="3600400" cy="4464496"/>
          </a:xfrm>
        </p:spPr>
      </p:pic>
    </p:spTree>
    <p:extLst>
      <p:ext uri="{BB962C8B-B14F-4D97-AF65-F5344CB8AC3E}">
        <p14:creationId xmlns:p14="http://schemas.microsoft.com/office/powerpoint/2010/main" val="423089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Thousands died in clashes including dozens of peacekeepers.</a:t>
            </a:r>
          </a:p>
          <a:p>
            <a:r>
              <a:rPr lang="en-CA" dirty="0" smtClean="0"/>
              <a:t>The UN was unable to maintain a cease fire, and so the mission ended in failure.</a:t>
            </a:r>
          </a:p>
          <a:p>
            <a:r>
              <a:rPr lang="en-CA" b="1" dirty="0" smtClean="0">
                <a:solidFill>
                  <a:srgbClr val="C00000"/>
                </a:solidFill>
              </a:rPr>
              <a:t>UN troops were withdrawn in March 1995.*</a:t>
            </a:r>
          </a:p>
          <a:p>
            <a:r>
              <a:rPr lang="en-CA" dirty="0" smtClean="0"/>
              <a:t>By 2000 the UN had set up a Transitional National Government to draw a constitution and hold elections.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004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Where?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San Francisco, California</a:t>
            </a:r>
            <a:endParaRPr lang="en-CA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76873"/>
            <a:ext cx="4040188" cy="3816424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Present Day – New York City</a:t>
            </a:r>
            <a:endParaRPr lang="en-CA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04864"/>
            <a:ext cx="3672408" cy="3888432"/>
          </a:xfrm>
        </p:spPr>
      </p:pic>
    </p:spTree>
    <p:extLst>
      <p:ext uri="{BB962C8B-B14F-4D97-AF65-F5344CB8AC3E}">
        <p14:creationId xmlns:p14="http://schemas.microsoft.com/office/powerpoint/2010/main" val="96440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2. </a:t>
            </a:r>
            <a:r>
              <a:rPr lang="en-CA" b="1" dirty="0" smtClean="0">
                <a:solidFill>
                  <a:srgbClr val="C00000"/>
                </a:solidFill>
              </a:rPr>
              <a:t>Bosnia-Herzegovina (</a:t>
            </a:r>
            <a:r>
              <a:rPr lang="en-CA" b="1" dirty="0" err="1" smtClean="0">
                <a:solidFill>
                  <a:srgbClr val="C00000"/>
                </a:solidFill>
              </a:rPr>
              <a:t>Yugloslavia</a:t>
            </a:r>
            <a:r>
              <a:rPr lang="en-CA" b="1" dirty="0" smtClean="0">
                <a:solidFill>
                  <a:srgbClr val="C00000"/>
                </a:solidFill>
              </a:rPr>
              <a:t>)</a:t>
            </a:r>
            <a:endParaRPr lang="en-CA" b="1" dirty="0">
              <a:solidFill>
                <a:srgbClr val="C0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3456384" cy="4392488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28800"/>
            <a:ext cx="4038600" cy="4392488"/>
          </a:xfrm>
        </p:spPr>
      </p:pic>
    </p:spTree>
    <p:extLst>
      <p:ext uri="{BB962C8B-B14F-4D97-AF65-F5344CB8AC3E}">
        <p14:creationId xmlns:p14="http://schemas.microsoft.com/office/powerpoint/2010/main" val="90317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Background: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b="1" dirty="0" smtClean="0">
                <a:solidFill>
                  <a:srgbClr val="C00000"/>
                </a:solidFill>
              </a:rPr>
              <a:t>Josef Broz Tito </a:t>
            </a:r>
            <a:r>
              <a:rPr lang="en-CA" dirty="0" smtClean="0"/>
              <a:t>ruled Yugoslavia from 1945 to 1980. </a:t>
            </a:r>
          </a:p>
          <a:p>
            <a:r>
              <a:rPr lang="en-CA" dirty="0" smtClean="0"/>
              <a:t>Under Tito the country made up of </a:t>
            </a:r>
            <a:r>
              <a:rPr lang="en-CA" b="1" dirty="0" smtClean="0">
                <a:solidFill>
                  <a:srgbClr val="C00000"/>
                </a:solidFill>
              </a:rPr>
              <a:t>SIX</a:t>
            </a:r>
            <a:r>
              <a:rPr lang="en-CA" dirty="0" smtClean="0"/>
              <a:t> republics: Bosnia, Croatia, Macedonia, Montenegro, Slovenia and Serbia were prosperous, peaceful and independent.</a:t>
            </a:r>
          </a:p>
          <a:p>
            <a:r>
              <a:rPr lang="en-CA" dirty="0" smtClean="0"/>
              <a:t>By 1990 the country had broken apart into competing ethnic and political groups.</a:t>
            </a:r>
          </a:p>
          <a:p>
            <a:endParaRPr lang="en-CA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628800"/>
            <a:ext cx="3350840" cy="4464496"/>
          </a:xfrm>
        </p:spPr>
      </p:pic>
    </p:spTree>
    <p:extLst>
      <p:ext uri="{BB962C8B-B14F-4D97-AF65-F5344CB8AC3E}">
        <p14:creationId xmlns:p14="http://schemas.microsoft.com/office/powerpoint/2010/main" val="54788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Yugoslavia’s breakup became a reality in June 1991 when Croatia and Slovenia separated from Yugoslavia and declared themselves independent.</a:t>
            </a:r>
          </a:p>
          <a:p>
            <a:r>
              <a:rPr lang="en-CA" dirty="0" smtClean="0"/>
              <a:t>The Serbian - dominated Yugoslav army attempted to prevent the separations but failed.</a:t>
            </a:r>
          </a:p>
          <a:p>
            <a:r>
              <a:rPr lang="en-CA" dirty="0" smtClean="0"/>
              <a:t>Fighting raged throughout 1991 resulting in the deaths of thousands.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243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By the end of 1991 it was clear that the Serbia had failed to prevent the disintegration of Yugoslavia</a:t>
            </a:r>
            <a:r>
              <a:rPr lang="en-CA" dirty="0" smtClean="0"/>
              <a:t>.</a:t>
            </a:r>
          </a:p>
          <a:p>
            <a:pPr lvl="0"/>
            <a:endParaRPr lang="en-CA" dirty="0"/>
          </a:p>
          <a:p>
            <a:pPr lvl="0"/>
            <a:r>
              <a:rPr lang="en-CA" b="1" dirty="0">
                <a:solidFill>
                  <a:srgbClr val="C00000"/>
                </a:solidFill>
              </a:rPr>
              <a:t>The Serbs were now determined to prevent the separation of Bosnia-Herzegovina. 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984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b="1" dirty="0">
                <a:solidFill>
                  <a:srgbClr val="C00000"/>
                </a:solidFill>
              </a:rPr>
              <a:t>The population of Bosnia was 44% Muslim, 31% Serbian and 17% Croatian, the remainder being other ethnic groups</a:t>
            </a:r>
            <a:r>
              <a:rPr lang="en-CA" b="1" dirty="0" smtClean="0">
                <a:solidFill>
                  <a:srgbClr val="C00000"/>
                </a:solidFill>
              </a:rPr>
              <a:t>.</a:t>
            </a:r>
          </a:p>
          <a:p>
            <a:pPr marL="0" lvl="0" indent="0">
              <a:buNone/>
            </a:pPr>
            <a:endParaRPr lang="en-CA" dirty="0"/>
          </a:p>
          <a:p>
            <a:pPr lvl="0"/>
            <a:r>
              <a:rPr lang="en-CA" dirty="0"/>
              <a:t>The Muslims and Croats voted in favour of independence in 1992.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55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CA" b="1" dirty="0">
                <a:solidFill>
                  <a:srgbClr val="C00000"/>
                </a:solidFill>
              </a:rPr>
              <a:t>Serbia, unwilling to see the largest group of Serbs outside Serbia become a minority, within a new country, launched a full scale assault on Bosnia in an attempt to eliminate </a:t>
            </a:r>
            <a:r>
              <a:rPr lang="en-CA" b="1" u="sng" dirty="0" smtClean="0"/>
              <a:t>ALL</a:t>
            </a:r>
            <a:r>
              <a:rPr lang="en-CA" b="1" dirty="0">
                <a:solidFill>
                  <a:srgbClr val="C00000"/>
                </a:solidFill>
              </a:rPr>
              <a:t> Muslims and Croats</a:t>
            </a:r>
            <a:r>
              <a:rPr lang="en-CA" b="1" dirty="0" smtClean="0">
                <a:solidFill>
                  <a:srgbClr val="C00000"/>
                </a:solidFill>
              </a:rPr>
              <a:t>.</a:t>
            </a:r>
          </a:p>
          <a:p>
            <a:pPr marL="0" lvl="0" indent="0">
              <a:buNone/>
            </a:pPr>
            <a:endParaRPr lang="en-CA" dirty="0"/>
          </a:p>
          <a:p>
            <a:pPr lvl="0"/>
            <a:r>
              <a:rPr lang="en-CA" dirty="0"/>
              <a:t>People were driven out of their homes, and houses were burned down to prevent the return Muslims or Croats.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713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This policy of forcing ethnic groups out of a region became known as </a:t>
            </a:r>
            <a:r>
              <a:rPr lang="en-CA" b="1" dirty="0">
                <a:solidFill>
                  <a:srgbClr val="C00000"/>
                </a:solidFill>
              </a:rPr>
              <a:t>ETHENIC CLEANSING</a:t>
            </a:r>
            <a:r>
              <a:rPr lang="en-CA" b="1" dirty="0" smtClean="0">
                <a:solidFill>
                  <a:srgbClr val="C00000"/>
                </a:solidFill>
              </a:rPr>
              <a:t>.</a:t>
            </a:r>
          </a:p>
          <a:p>
            <a:pPr lvl="0"/>
            <a:endParaRPr lang="en-CA" dirty="0"/>
          </a:p>
          <a:p>
            <a:pPr lvl="0"/>
            <a:r>
              <a:rPr lang="en-CA" dirty="0"/>
              <a:t>The situation in the former Yugoslavia soon attracted world attention and intervention.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726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UN Involvement</a:t>
            </a:r>
            <a:endParaRPr lang="en-CA" b="1" dirty="0">
              <a:solidFill>
                <a:srgbClr val="C0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3312368" cy="439248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1628800"/>
            <a:ext cx="3962400" cy="4464496"/>
          </a:xfrm>
        </p:spPr>
      </p:pic>
    </p:spTree>
    <p:extLst>
      <p:ext uri="{BB962C8B-B14F-4D97-AF65-F5344CB8AC3E}">
        <p14:creationId xmlns:p14="http://schemas.microsoft.com/office/powerpoint/2010/main" val="147028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CA" dirty="0"/>
              <a:t>The UN demanded an end to the violence </a:t>
            </a:r>
            <a:r>
              <a:rPr lang="en-CA" b="1" dirty="0" smtClean="0">
                <a:solidFill>
                  <a:srgbClr val="C00000"/>
                </a:solidFill>
              </a:rPr>
              <a:t>BUT</a:t>
            </a:r>
            <a:r>
              <a:rPr lang="en-CA" b="1" dirty="0" smtClean="0"/>
              <a:t> </a:t>
            </a:r>
            <a:r>
              <a:rPr lang="en-CA" dirty="0" smtClean="0"/>
              <a:t>was </a:t>
            </a:r>
            <a:r>
              <a:rPr lang="en-CA" dirty="0"/>
              <a:t>ignored</a:t>
            </a:r>
            <a:r>
              <a:rPr lang="en-CA" dirty="0" smtClean="0"/>
              <a:t>.</a:t>
            </a:r>
          </a:p>
          <a:p>
            <a:pPr lvl="0"/>
            <a:endParaRPr lang="en-CA" dirty="0"/>
          </a:p>
          <a:p>
            <a:pPr lvl="0"/>
            <a:r>
              <a:rPr lang="en-CA" dirty="0"/>
              <a:t>The UN imposed harsh </a:t>
            </a:r>
            <a:r>
              <a:rPr lang="en-CA" b="1" dirty="0" smtClean="0">
                <a:solidFill>
                  <a:srgbClr val="C00000"/>
                </a:solidFill>
              </a:rPr>
              <a:t>ECONOMIC SANCTIONS </a:t>
            </a:r>
            <a:r>
              <a:rPr lang="en-CA" dirty="0" smtClean="0"/>
              <a:t>against </a:t>
            </a:r>
            <a:r>
              <a:rPr lang="en-CA" dirty="0"/>
              <a:t>Serbia and sent UN peacekeeping forces to Bosnia to protect the airport to protect relief shipments</a:t>
            </a:r>
            <a:r>
              <a:rPr lang="en-CA" dirty="0" smtClean="0"/>
              <a:t>.</a:t>
            </a:r>
          </a:p>
          <a:p>
            <a:pPr lvl="0"/>
            <a:endParaRPr lang="en-CA" dirty="0"/>
          </a:p>
          <a:p>
            <a:pPr lvl="0"/>
            <a:r>
              <a:rPr lang="en-CA" dirty="0"/>
              <a:t>However these forces did not have the ability to impose peace.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3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Fighting continued throughout 1992 and by 1993 Serbia was expelled from the UN.</a:t>
            </a:r>
          </a:p>
          <a:p>
            <a:pPr lvl="0"/>
            <a:endParaRPr lang="en-CA" dirty="0" smtClean="0"/>
          </a:p>
          <a:p>
            <a:pPr lvl="0"/>
            <a:r>
              <a:rPr lang="en-CA" dirty="0" smtClean="0"/>
              <a:t>UN </a:t>
            </a:r>
            <a:r>
              <a:rPr lang="en-CA" dirty="0"/>
              <a:t>peacekeeping forces were now threatened.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486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Who?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He was determined to make the United Nations a strong organization by ensuring that all major powers be involved.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22" name="Content Placeholder 2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56792"/>
            <a:ext cx="3744416" cy="4536504"/>
          </a:xfrm>
        </p:spPr>
      </p:pic>
    </p:spTree>
    <p:extLst>
      <p:ext uri="{BB962C8B-B14F-4D97-AF65-F5344CB8AC3E}">
        <p14:creationId xmlns:p14="http://schemas.microsoft.com/office/powerpoint/2010/main" val="98573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Results: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CA" dirty="0"/>
              <a:t>Finally the U.S. was able to convince </a:t>
            </a:r>
            <a:r>
              <a:rPr lang="en-CA" b="1" dirty="0">
                <a:solidFill>
                  <a:srgbClr val="C00000"/>
                </a:solidFill>
              </a:rPr>
              <a:t>NATO</a:t>
            </a:r>
            <a:r>
              <a:rPr lang="en-CA" dirty="0"/>
              <a:t> to intervene militarily.</a:t>
            </a:r>
          </a:p>
          <a:p>
            <a:pPr lvl="0"/>
            <a:r>
              <a:rPr lang="en-CA" dirty="0"/>
              <a:t>In the end the region became a confusing mix of NATO peacemaking and UN peacekeeping– both failed to provide a lasting peace.</a:t>
            </a:r>
          </a:p>
          <a:p>
            <a:pPr lvl="0"/>
            <a:r>
              <a:rPr lang="en-CA" b="1" dirty="0" smtClean="0"/>
              <a:t>The </a:t>
            </a:r>
            <a:r>
              <a:rPr lang="en-CA" b="1" dirty="0"/>
              <a:t>Serbs would be defeated in 1999 by NATO when they invaded Kosovo.</a:t>
            </a:r>
            <a:endParaRPr lang="en-CA" dirty="0"/>
          </a:p>
          <a:p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700808"/>
            <a:ext cx="3456384" cy="4176464"/>
          </a:xfrm>
        </p:spPr>
      </p:pic>
    </p:spTree>
    <p:extLst>
      <p:ext uri="{BB962C8B-B14F-4D97-AF65-F5344CB8AC3E}">
        <p14:creationId xmlns:p14="http://schemas.microsoft.com/office/powerpoint/2010/main" val="204850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Behind Enemy Lines (2001)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>
              <a:hlinkClick r:id="rId2"/>
            </a:endParaRPr>
          </a:p>
          <a:p>
            <a:endParaRPr lang="en-CA" dirty="0">
              <a:hlinkClick r:id="rId2"/>
            </a:endParaRPr>
          </a:p>
          <a:p>
            <a:r>
              <a:rPr lang="en-CA" dirty="0" smtClean="0">
                <a:hlinkClick r:id="rId2"/>
              </a:rPr>
              <a:t>Movie Trailer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700808"/>
            <a:ext cx="3528392" cy="4464496"/>
          </a:xfrm>
        </p:spPr>
      </p:pic>
    </p:spTree>
    <p:extLst>
      <p:ext uri="{BB962C8B-B14F-4D97-AF65-F5344CB8AC3E}">
        <p14:creationId xmlns:p14="http://schemas.microsoft.com/office/powerpoint/2010/main" val="1927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It’s Main Purpose (3.3.1)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Maintain international peace &amp; settle disputes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Develop equal rights &amp; national self determination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Solve social, economic &amp; humanitarian problems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04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Some of it’s basic Principles are: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CA" dirty="0"/>
              <a:t>T</a:t>
            </a:r>
            <a:r>
              <a:rPr lang="en-CA" dirty="0" smtClean="0"/>
              <a:t>he equality of all members</a:t>
            </a:r>
          </a:p>
          <a:p>
            <a:pPr marL="514350" indent="-514350">
              <a:buFont typeface="+mj-lt"/>
              <a:buAutoNum type="alphaUcPeriod"/>
            </a:pPr>
            <a:endParaRPr lang="en-CA" dirty="0" smtClean="0"/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All members fulfill its UN obligations</a:t>
            </a:r>
          </a:p>
          <a:p>
            <a:pPr marL="514350" indent="-514350">
              <a:buFont typeface="+mj-lt"/>
              <a:buAutoNum type="alphaUcPeriod"/>
            </a:pPr>
            <a:endParaRPr lang="en-CA" dirty="0" smtClean="0"/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S</a:t>
            </a:r>
            <a:r>
              <a:rPr lang="en-CA" dirty="0" smtClean="0"/>
              <a:t>ettle disputes peacefully</a:t>
            </a:r>
          </a:p>
          <a:p>
            <a:pPr marL="514350" indent="-514350">
              <a:buFont typeface="+mj-lt"/>
              <a:buAutoNum type="alphaUcPeriod"/>
            </a:pPr>
            <a:endParaRPr lang="en-CA" dirty="0" smtClean="0"/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R</a:t>
            </a:r>
            <a:r>
              <a:rPr lang="en-CA" dirty="0" smtClean="0"/>
              <a:t>efrain the use of force against any state</a:t>
            </a:r>
          </a:p>
          <a:p>
            <a:pPr marL="514350" indent="-514350">
              <a:buFont typeface="+mj-lt"/>
              <a:buAutoNum type="alphaUcPeriod"/>
            </a:pPr>
            <a:endParaRPr lang="en-CA" dirty="0" smtClean="0"/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H</a:t>
            </a:r>
            <a:r>
              <a:rPr lang="en-CA" dirty="0" smtClean="0"/>
              <a:t>elp the UN in any action it undertakes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550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Why did the League of Nations fail?</a:t>
            </a:r>
            <a:endParaRPr lang="en-CA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651" y="1628800"/>
            <a:ext cx="5040560" cy="463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16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Answer: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 smtClean="0">
                <a:solidFill>
                  <a:srgbClr val="C00000"/>
                </a:solidFill>
              </a:rPr>
              <a:t>League of Nations </a:t>
            </a:r>
            <a:r>
              <a:rPr lang="en-CA" dirty="0" smtClean="0"/>
              <a:t>had been too weak to stop aggression because major powers were unwilling to give up their self interest to such an international organization.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752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Challenges faced by the UN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main problem was how to accommodate the national self interest of </a:t>
            </a:r>
            <a:r>
              <a:rPr lang="en-CA" dirty="0" smtClean="0"/>
              <a:t>large &amp; </a:t>
            </a:r>
            <a:r>
              <a:rPr lang="en-CA" dirty="0" smtClean="0"/>
              <a:t>small powers.</a:t>
            </a:r>
          </a:p>
          <a:p>
            <a:endParaRPr lang="en-CA" dirty="0" smtClean="0"/>
          </a:p>
          <a:p>
            <a:r>
              <a:rPr lang="en-CA" dirty="0" smtClean="0"/>
              <a:t>What </a:t>
            </a:r>
            <a:r>
              <a:rPr lang="en-CA" dirty="0" smtClean="0"/>
              <a:t>was needed was a formula that would give major powers a greater role in the United Nations while still recognizing the need of all countries to have a voice.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329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1185</Words>
  <Application>Microsoft Office PowerPoint</Application>
  <PresentationFormat>On-screen Show (4:3)</PresentationFormat>
  <Paragraphs>153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UN – The United Nations</vt:lpstr>
      <vt:lpstr>When, and Why?</vt:lpstr>
      <vt:lpstr>Where?</vt:lpstr>
      <vt:lpstr>Who?</vt:lpstr>
      <vt:lpstr>It’s Main Purpose (3.3.1)</vt:lpstr>
      <vt:lpstr>Some of it’s basic Principles are:</vt:lpstr>
      <vt:lpstr>Why did the League of Nations fail?</vt:lpstr>
      <vt:lpstr>Answer:</vt:lpstr>
      <vt:lpstr>Challenges faced by the UN</vt:lpstr>
      <vt:lpstr>Answer!!!!!</vt:lpstr>
      <vt:lpstr>1. General Assembly:</vt:lpstr>
      <vt:lpstr>2. Security Council:</vt:lpstr>
      <vt:lpstr>Note:</vt:lpstr>
      <vt:lpstr>PowerPoint Presentation</vt:lpstr>
      <vt:lpstr>PowerPoint Presentation</vt:lpstr>
      <vt:lpstr>4.2.1 Terms:</vt:lpstr>
      <vt:lpstr>4.2.3 Korea: Containment or UN</vt:lpstr>
      <vt:lpstr>6.1.1 Terms:</vt:lpstr>
      <vt:lpstr>6.1.2 Peacekeeping Roles</vt:lpstr>
      <vt:lpstr>6.1.3 Examples of Peacekeeping</vt:lpstr>
      <vt:lpstr>1. Somalia:</vt:lpstr>
      <vt:lpstr>Background:</vt:lpstr>
      <vt:lpstr>PowerPoint Presentation</vt:lpstr>
      <vt:lpstr>PowerPoint Presentation</vt:lpstr>
      <vt:lpstr>UN Involvement</vt:lpstr>
      <vt:lpstr>PowerPoint Presentation</vt:lpstr>
      <vt:lpstr>PowerPoint Presentation</vt:lpstr>
      <vt:lpstr>Black Hawk Down (2001)</vt:lpstr>
      <vt:lpstr>PowerPoint Presentation</vt:lpstr>
      <vt:lpstr>2. Bosnia-Herzegovina (Yugloslavia)</vt:lpstr>
      <vt:lpstr>Background: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 Involvement</vt:lpstr>
      <vt:lpstr>PowerPoint Presentation</vt:lpstr>
      <vt:lpstr>PowerPoint Presentation</vt:lpstr>
      <vt:lpstr>Results:</vt:lpstr>
      <vt:lpstr>Behind Enemy Lines (2001)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– The United Nations</dc:title>
  <dc:creator>Steve</dc:creator>
  <cp:lastModifiedBy>Steve</cp:lastModifiedBy>
  <cp:revision>11</cp:revision>
  <dcterms:created xsi:type="dcterms:W3CDTF">2014-05-19T12:46:12Z</dcterms:created>
  <dcterms:modified xsi:type="dcterms:W3CDTF">2014-05-19T18:13:05Z</dcterms:modified>
</cp:coreProperties>
</file>