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2" r:id="rId26"/>
    <p:sldId id="283" r:id="rId27"/>
    <p:sldId id="284" r:id="rId28"/>
    <p:sldId id="285" r:id="rId29"/>
    <p:sldId id="281" r:id="rId30"/>
    <p:sldId id="286" r:id="rId31"/>
    <p:sldId id="287" r:id="rId32"/>
    <p:sldId id="288" r:id="rId33"/>
    <p:sldId id="289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303" r:id="rId42"/>
    <p:sldId id="304" r:id="rId43"/>
    <p:sldId id="298" r:id="rId44"/>
    <p:sldId id="299" r:id="rId45"/>
    <p:sldId id="300" r:id="rId46"/>
    <p:sldId id="301" r:id="rId47"/>
    <p:sldId id="302" r:id="rId48"/>
    <p:sldId id="305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FEFEFCA-AB48-46E6-8661-41E94E08B872}" type="datetimeFigureOut">
              <a:rPr lang="en-CA" smtClean="0"/>
              <a:pPr/>
              <a:t>02/06/2014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FDB2D5-A235-4261-BB7D-968D7FC8331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EFCA-AB48-46E6-8661-41E94E08B872}" type="datetimeFigureOut">
              <a:rPr lang="en-CA" smtClean="0"/>
              <a:pPr/>
              <a:t>02/06/2014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2D5-A235-4261-BB7D-968D7FC8331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FEFEFCA-AB48-46E6-8661-41E94E08B872}" type="datetimeFigureOut">
              <a:rPr lang="en-CA" smtClean="0"/>
              <a:pPr/>
              <a:t>02/06/2014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3FDB2D5-A235-4261-BB7D-968D7FC8331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EFCA-AB48-46E6-8661-41E94E08B872}" type="datetimeFigureOut">
              <a:rPr lang="en-CA" smtClean="0"/>
              <a:pPr/>
              <a:t>02/06/2014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FDB2D5-A235-4261-BB7D-968D7FC8331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EFCA-AB48-46E6-8661-41E94E08B872}" type="datetimeFigureOut">
              <a:rPr lang="en-CA" smtClean="0"/>
              <a:pPr/>
              <a:t>02/06/2014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3FDB2D5-A235-4261-BB7D-968D7FC8331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EFEFCA-AB48-46E6-8661-41E94E08B872}" type="datetimeFigureOut">
              <a:rPr lang="en-CA" smtClean="0"/>
              <a:pPr/>
              <a:t>02/06/2014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3FDB2D5-A235-4261-BB7D-968D7FC8331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EFEFCA-AB48-46E6-8661-41E94E08B872}" type="datetimeFigureOut">
              <a:rPr lang="en-CA" smtClean="0"/>
              <a:pPr/>
              <a:t>02/06/2014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3FDB2D5-A235-4261-BB7D-968D7FC8331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EFCA-AB48-46E6-8661-41E94E08B872}" type="datetimeFigureOut">
              <a:rPr lang="en-CA" smtClean="0"/>
              <a:pPr/>
              <a:t>02/06/2014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FDB2D5-A235-4261-BB7D-968D7FC8331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EFCA-AB48-46E6-8661-41E94E08B872}" type="datetimeFigureOut">
              <a:rPr lang="en-CA" smtClean="0"/>
              <a:pPr/>
              <a:t>02/06/2014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FDB2D5-A235-4261-BB7D-968D7FC8331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EFCA-AB48-46E6-8661-41E94E08B872}" type="datetimeFigureOut">
              <a:rPr lang="en-CA" smtClean="0"/>
              <a:pPr/>
              <a:t>02/06/2014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FDB2D5-A235-4261-BB7D-968D7FC8331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FEFEFCA-AB48-46E6-8661-41E94E08B872}" type="datetimeFigureOut">
              <a:rPr lang="en-CA" smtClean="0"/>
              <a:pPr/>
              <a:t>02/06/2014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3FDB2D5-A235-4261-BB7D-968D7FC8331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EFEFCA-AB48-46E6-8661-41E94E08B872}" type="datetimeFigureOut">
              <a:rPr lang="en-CA" smtClean="0"/>
              <a:pPr/>
              <a:t>02/06/2014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3FDB2D5-A235-4261-BB7D-968D7FC8331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youtube.com/watch?v=hND12HffN5Y&amp;safe=active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6IhBO2PFJ8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6IhBO2PFJ8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6IhBO2PFJ8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feature=player_embedded&amp;v=LnGeMBNS9Z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Almost there!!!!!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4. Superpowers Demanded it: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Following W.W.II both the </a:t>
            </a:r>
            <a:r>
              <a:rPr lang="en-US" b="1" dirty="0"/>
              <a:t>U.S</a:t>
            </a:r>
            <a:r>
              <a:rPr lang="en-US" dirty="0"/>
              <a:t>. and </a:t>
            </a:r>
            <a:r>
              <a:rPr lang="en-US" b="1" dirty="0"/>
              <a:t>U.S.S.R</a:t>
            </a:r>
            <a:r>
              <a:rPr lang="en-US" dirty="0"/>
              <a:t> wanted to see the breakup of the European </a:t>
            </a:r>
            <a:r>
              <a:rPr lang="en-US" dirty="0" smtClean="0"/>
              <a:t>empires.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/>
              <a:t>U.S. having waged a war of Independence against Britain (1776) supported independence movements.  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/>
              <a:t>U.S. also felt if Europe lost its empires they would have greater access to colonial markets. 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The </a:t>
            </a:r>
            <a:r>
              <a:rPr lang="en-US" dirty="0"/>
              <a:t>Soviets opposed European empires feeling that if the empires collapsed there were be greater opportunities for establishing Communist countries.</a:t>
            </a:r>
            <a:endParaRPr lang="en-CA" dirty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ohandas_gandh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908720"/>
            <a:ext cx="2952328" cy="46805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552" y="594928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Mohandas Gandhi</a:t>
            </a:r>
            <a:endParaRPr lang="en-CA" b="1" dirty="0"/>
          </a:p>
        </p:txBody>
      </p:sp>
      <p:pic>
        <p:nvPicPr>
          <p:cNvPr id="7" name="Picture 6" descr="nasser1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908720"/>
            <a:ext cx="3024336" cy="46805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75856" y="580526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err="1" smtClean="0"/>
              <a:t>Gamel</a:t>
            </a:r>
            <a:r>
              <a:rPr lang="en-CA" b="1" dirty="0" smtClean="0"/>
              <a:t> Abdel Nasser</a:t>
            </a:r>
            <a:endParaRPr lang="en-CA" b="1" dirty="0"/>
          </a:p>
        </p:txBody>
      </p:sp>
      <p:pic>
        <p:nvPicPr>
          <p:cNvPr id="9" name="Picture 8" descr="nelsonmandel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836712"/>
            <a:ext cx="2987824" cy="475252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660232" y="566124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Nelson Mandela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5.1.5 – 5.1.6 Examples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Gandhi in India (Chapter 10)</a:t>
            </a:r>
          </a:p>
          <a:p>
            <a:endParaRPr lang="en-CA" dirty="0"/>
          </a:p>
          <a:p>
            <a:r>
              <a:rPr lang="en-CA" dirty="0" smtClean="0"/>
              <a:t>Nasser in Egypt (Chapter 6 – UN)</a:t>
            </a:r>
          </a:p>
          <a:p>
            <a:endParaRPr lang="en-CA" dirty="0"/>
          </a:p>
          <a:p>
            <a:r>
              <a:rPr lang="en-CA" dirty="0" smtClean="0"/>
              <a:t>Mandela in South Africa (Chapter 9)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1. Gandhi: 1869 - 1948</a:t>
            </a:r>
            <a:endParaRPr lang="en-CA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452438" lvl="1" indent="-271463">
              <a:buFont typeface="Arial" pitchFamily="34" charset="0"/>
              <a:buChar char="•"/>
            </a:pPr>
            <a:r>
              <a:rPr lang="en-US" dirty="0"/>
              <a:t>For 200 years Britain ruled India and did not want to give up this valuable </a:t>
            </a:r>
            <a:r>
              <a:rPr lang="en-US" dirty="0" smtClean="0"/>
              <a:t>colony.</a:t>
            </a:r>
          </a:p>
          <a:p>
            <a:pPr lvl="1">
              <a:buNone/>
            </a:pPr>
            <a:endParaRPr lang="en-CA" sz="2800" dirty="0" smtClean="0"/>
          </a:p>
          <a:p>
            <a:pPr marL="452438" lvl="1" indent="-271463">
              <a:buFont typeface="Arial" pitchFamily="34" charset="0"/>
              <a:buChar char="•"/>
            </a:pPr>
            <a:r>
              <a:rPr lang="en-US" b="1" dirty="0" smtClean="0"/>
              <a:t>GANDHI</a:t>
            </a:r>
            <a:r>
              <a:rPr lang="en-US" dirty="0"/>
              <a:t>, trained as a lawyer in Britain, returned to India in 1915 to lead India’s struggle to </a:t>
            </a:r>
            <a:r>
              <a:rPr lang="en-US" dirty="0" smtClean="0"/>
              <a:t>Independence.</a:t>
            </a:r>
          </a:p>
          <a:p>
            <a:pPr lvl="1">
              <a:buNone/>
            </a:pPr>
            <a:endParaRPr lang="en-CA" sz="2800" dirty="0" smtClean="0"/>
          </a:p>
          <a:p>
            <a:pPr marL="452438" lvl="1" indent="-271463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methods Gandhi used to achieve independence were </a:t>
            </a:r>
            <a:r>
              <a:rPr lang="en-US" b="1" dirty="0"/>
              <a:t>NON-VIOLENCE</a:t>
            </a:r>
            <a:r>
              <a:rPr lang="en-US" dirty="0"/>
              <a:t> and </a:t>
            </a:r>
            <a:r>
              <a:rPr lang="en-US" b="1" dirty="0"/>
              <a:t>CIVIL DISOBEDIENCE</a:t>
            </a:r>
            <a:r>
              <a:rPr lang="en-US" dirty="0"/>
              <a:t>.</a:t>
            </a:r>
            <a:endParaRPr lang="en-CA" sz="2800" dirty="0"/>
          </a:p>
          <a:p>
            <a:endParaRPr lang="en-CA" dirty="0"/>
          </a:p>
        </p:txBody>
      </p:sp>
      <p:pic>
        <p:nvPicPr>
          <p:cNvPr id="6" name="Content Placeholder 5" descr="Mahatma Gandhi Biography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950651" y="1412776"/>
            <a:ext cx="3433697" cy="471338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361950" lvl="1" indent="-361950">
              <a:buFont typeface="Arial" pitchFamily="34" charset="0"/>
              <a:buChar char="•"/>
            </a:pPr>
            <a:endParaRPr lang="en-US" sz="3200" dirty="0" smtClean="0"/>
          </a:p>
          <a:p>
            <a:pPr marL="361950" lvl="1" indent="-361950">
              <a:buFont typeface="Arial" pitchFamily="34" charset="0"/>
              <a:buChar char="•"/>
            </a:pPr>
            <a:r>
              <a:rPr lang="en-US" sz="3200" dirty="0" smtClean="0"/>
              <a:t>Gandhi believed that Indian people had the right to freedom and self rule.</a:t>
            </a:r>
          </a:p>
          <a:p>
            <a:pPr marL="361950" lvl="1" indent="-361950">
              <a:buNone/>
            </a:pPr>
            <a:endParaRPr lang="en-CA" sz="3200" dirty="0" smtClean="0"/>
          </a:p>
          <a:p>
            <a:r>
              <a:rPr lang="en-US" dirty="0" smtClean="0"/>
              <a:t>Because </a:t>
            </a:r>
            <a:r>
              <a:rPr lang="en-US" dirty="0"/>
              <a:t>Britain deprived India of its independence, Gandhi felt they should resist or break British law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sz="3200" dirty="0"/>
          </a:p>
          <a:p>
            <a:pPr>
              <a:buNone/>
            </a:pPr>
            <a:endParaRPr lang="en-US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How???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Gandhi thus encouraged Indian people to refuse to obey morally intolerable laws (</a:t>
            </a:r>
            <a:r>
              <a:rPr lang="en-US" b="1" dirty="0" smtClean="0"/>
              <a:t>SALT TAX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This is civil disobedience.</a:t>
            </a:r>
            <a:endParaRPr lang="en-CA" dirty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b="1" dirty="0" smtClean="0"/>
              <a:t>Taxation of salt</a:t>
            </a:r>
            <a:r>
              <a:rPr lang="en-CA" dirty="0" smtClean="0"/>
              <a:t> has occurred in India since the earliest times. </a:t>
            </a:r>
          </a:p>
          <a:p>
            <a:r>
              <a:rPr lang="en-CA" dirty="0" smtClean="0"/>
              <a:t>However, this tax was greatly increased when the British East India Company began to establish its rule over provinces in India.</a:t>
            </a:r>
          </a:p>
          <a:p>
            <a:r>
              <a:rPr lang="en-CA" dirty="0" smtClean="0"/>
              <a:t>In 1835, special taxes were imposed on Indian salt to facilitate its import. </a:t>
            </a:r>
          </a:p>
          <a:p>
            <a:r>
              <a:rPr lang="en-CA" dirty="0" smtClean="0"/>
              <a:t>This paid huge dividends for the traders of the British East India Company. </a:t>
            </a:r>
          </a:p>
          <a:p>
            <a:r>
              <a:rPr lang="en-CA" dirty="0" smtClean="0"/>
              <a:t>When the Crown took over the administration of India from the Company in 1858, the taxes were not replaced.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Some examples of Civil Disobedience were:</a:t>
            </a:r>
            <a:r>
              <a:rPr lang="en-CA" sz="3200" dirty="0" smtClean="0"/>
              <a:t/>
            </a:r>
            <a:br>
              <a:rPr lang="en-CA" sz="3200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CA" sz="3600" dirty="0" smtClean="0"/>
          </a:p>
          <a:p>
            <a:pPr lvl="2"/>
            <a:r>
              <a:rPr lang="en-US" sz="2800" dirty="0" smtClean="0"/>
              <a:t>Resign from Government jobs.</a:t>
            </a:r>
            <a:endParaRPr lang="en-CA" sz="3200" dirty="0" smtClean="0"/>
          </a:p>
          <a:p>
            <a:pPr lvl="2"/>
            <a:r>
              <a:rPr lang="en-US" sz="2800" dirty="0" smtClean="0"/>
              <a:t>Stop buying British goods.</a:t>
            </a:r>
            <a:endParaRPr lang="en-CA" sz="3200" dirty="0" smtClean="0"/>
          </a:p>
          <a:p>
            <a:pPr lvl="2"/>
            <a:r>
              <a:rPr lang="en-US" sz="2800" dirty="0" smtClean="0"/>
              <a:t>Refuse to pay taxes.</a:t>
            </a:r>
            <a:endParaRPr lang="en-CA" sz="3200" dirty="0" smtClean="0"/>
          </a:p>
          <a:p>
            <a:pPr lvl="2"/>
            <a:r>
              <a:rPr lang="en-US" sz="2800" dirty="0" smtClean="0"/>
              <a:t>Purposely break unfair laws.</a:t>
            </a:r>
            <a:endParaRPr lang="en-CA" sz="32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803275" lvl="3" indent="-531813"/>
            <a:r>
              <a:rPr lang="en-US" sz="2800" dirty="0" smtClean="0"/>
              <a:t>Gandhi insisted that his followers </a:t>
            </a:r>
            <a:r>
              <a:rPr lang="en-US" sz="2800" b="1" dirty="0" smtClean="0"/>
              <a:t>NOT</a:t>
            </a:r>
            <a:r>
              <a:rPr lang="en-US" sz="2800" dirty="0" smtClean="0"/>
              <a:t> respond to the British with violence.</a:t>
            </a:r>
            <a:endParaRPr lang="en-CA" sz="3200" dirty="0" smtClean="0"/>
          </a:p>
          <a:p>
            <a:pPr marL="803275" indent="-531813"/>
            <a:endParaRPr lang="en-CA" sz="4400" dirty="0" smtClean="0"/>
          </a:p>
          <a:p>
            <a:pPr marL="803275" lvl="3" indent="-531813"/>
            <a:r>
              <a:rPr lang="en-US" sz="2800" dirty="0" smtClean="0"/>
              <a:t>If Indians were protesting and police clubbed them, Gandhi insisted that they not only not hit back but not even shield themselves from the attack.</a:t>
            </a:r>
            <a:endParaRPr lang="en-CA" sz="3200" dirty="0" smtClean="0"/>
          </a:p>
          <a:p>
            <a:pPr marL="803275" indent="-531813"/>
            <a:endParaRPr lang="en-CA" sz="4400" dirty="0" smtClean="0"/>
          </a:p>
          <a:p>
            <a:pPr marL="803275" lvl="3" indent="-531813"/>
            <a:r>
              <a:rPr lang="en-US" sz="2800" dirty="0" smtClean="0"/>
              <a:t>This was non-violence.</a:t>
            </a:r>
            <a:endParaRPr lang="en-CA" sz="32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893763" lvl="3" indent="-441325"/>
            <a:r>
              <a:rPr lang="en-US" sz="2800" dirty="0" smtClean="0"/>
              <a:t>Gandhi believed that the British would be defeated not when they had any strength but when they had no heart to fight against a moral, non-violent people.</a:t>
            </a:r>
            <a:endParaRPr lang="en-CA" sz="3200" dirty="0" smtClean="0"/>
          </a:p>
          <a:p>
            <a:pPr marL="893763" indent="-441325"/>
            <a:endParaRPr lang="en-CA" sz="4400" dirty="0" smtClean="0"/>
          </a:p>
          <a:p>
            <a:pPr marL="893763" lvl="3" indent="-441325"/>
            <a:r>
              <a:rPr lang="en-US" sz="2800" dirty="0" smtClean="0"/>
              <a:t>Gandhi’s methods were eventually successful and India became independent in </a:t>
            </a:r>
            <a:r>
              <a:rPr lang="en-US" sz="2800" b="1" dirty="0" smtClean="0"/>
              <a:t>1947</a:t>
            </a:r>
            <a:r>
              <a:rPr lang="en-US" sz="2800" dirty="0" smtClean="0"/>
              <a:t>.</a:t>
            </a:r>
            <a:endParaRPr lang="en-CA" sz="3200" dirty="0" smtClean="0"/>
          </a:p>
          <a:p>
            <a:endParaRPr lang="en-CA" sz="36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Unit 5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End of Colonialism (Africa, and India)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Gandhi - 1982</a:t>
            </a:r>
            <a:endParaRPr lang="en-CA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>
                <a:hlinkClick r:id="rId2"/>
              </a:rPr>
              <a:t>Movie Trailer</a:t>
            </a:r>
            <a:endParaRPr lang="en-CA" dirty="0"/>
          </a:p>
        </p:txBody>
      </p:sp>
      <p:pic>
        <p:nvPicPr>
          <p:cNvPr id="12" name="Content Placeholder 11" descr="index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1988840"/>
            <a:ext cx="4176464" cy="38884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2. Nasser (Egypt)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Egyptian </a:t>
            </a:r>
            <a:r>
              <a:rPr lang="en-CA" dirty="0"/>
              <a:t>Nationalism increased the growing criticism of Egypt’s monarchy as corrupt.</a:t>
            </a:r>
          </a:p>
          <a:p>
            <a:endParaRPr lang="en-CA" dirty="0"/>
          </a:p>
          <a:p>
            <a:r>
              <a:rPr lang="en-CA" dirty="0" smtClean="0"/>
              <a:t>Egypt’s </a:t>
            </a:r>
            <a:r>
              <a:rPr lang="en-CA" dirty="0"/>
              <a:t>defeat by Israel in 1948 caused humiliation among Egyptian soldiers.</a:t>
            </a:r>
          </a:p>
          <a:p>
            <a:endParaRPr lang="en-CA" dirty="0"/>
          </a:p>
          <a:p>
            <a:r>
              <a:rPr lang="en-CA" dirty="0" smtClean="0"/>
              <a:t>Pledging </a:t>
            </a:r>
            <a:r>
              <a:rPr lang="en-CA" dirty="0"/>
              <a:t>to restore Arab pride, Nasser and others formed a </a:t>
            </a:r>
            <a:r>
              <a:rPr lang="en-CA" b="1" dirty="0"/>
              <a:t>FREE OFFICERS MOVEMENT </a:t>
            </a:r>
            <a:r>
              <a:rPr lang="en-CA" dirty="0"/>
              <a:t>aimed at driving out foreign powers.</a:t>
            </a:r>
          </a:p>
          <a:p>
            <a:endParaRPr lang="en-CA" dirty="0"/>
          </a:p>
          <a:p>
            <a:r>
              <a:rPr lang="en-CA" dirty="0" smtClean="0"/>
              <a:t>In </a:t>
            </a:r>
            <a:r>
              <a:rPr lang="en-CA" dirty="0"/>
              <a:t>1952, army officers forced the Egyptian King </a:t>
            </a:r>
            <a:r>
              <a:rPr lang="en-CA" b="1" dirty="0"/>
              <a:t>FAROUK</a:t>
            </a:r>
            <a:r>
              <a:rPr lang="en-CA" dirty="0"/>
              <a:t> to abdicate.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77811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4250432" cy="4572000"/>
          </a:xfrm>
        </p:spPr>
        <p:txBody>
          <a:bodyPr>
            <a:normAutofit fontScale="85000" lnSpcReduction="20000"/>
          </a:bodyPr>
          <a:lstStyle/>
          <a:p>
            <a:r>
              <a:rPr lang="en-CA" dirty="0"/>
              <a:t>The monarchy was abolished and a new republic, with </a:t>
            </a:r>
            <a:r>
              <a:rPr lang="en-CA" b="1" dirty="0"/>
              <a:t>NASSER </a:t>
            </a:r>
            <a:r>
              <a:rPr lang="en-CA" dirty="0"/>
              <a:t>as President, was established in </a:t>
            </a:r>
            <a:r>
              <a:rPr lang="en-CA" b="1" dirty="0"/>
              <a:t>1956</a:t>
            </a:r>
            <a:r>
              <a:rPr lang="en-CA" dirty="0"/>
              <a:t>.</a:t>
            </a:r>
          </a:p>
          <a:p>
            <a:endParaRPr lang="en-CA" dirty="0"/>
          </a:p>
          <a:p>
            <a:r>
              <a:rPr lang="en-CA" dirty="0"/>
              <a:t>Nasser was celebrated in Egypt for standing up to Europeans, redistributing wealth to improve the lives of citizens and </a:t>
            </a:r>
            <a:r>
              <a:rPr lang="en-CA" b="1" dirty="0"/>
              <a:t>pledging to restore Palestine to Palestinians.</a:t>
            </a:r>
          </a:p>
          <a:p>
            <a:endParaRPr lang="en-CA" dirty="0"/>
          </a:p>
          <a:p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1700808"/>
            <a:ext cx="3744416" cy="4392488"/>
          </a:xfrm>
        </p:spPr>
      </p:pic>
    </p:spTree>
    <p:extLst>
      <p:ext uri="{BB962C8B-B14F-4D97-AF65-F5344CB8AC3E}">
        <p14:creationId xmlns:p14="http://schemas.microsoft.com/office/powerpoint/2010/main" xmlns="" val="313581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How was he going to do this? </a:t>
            </a:r>
            <a:endParaRPr lang="en-CA" b="1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6366" y="1700808"/>
            <a:ext cx="3795634" cy="4739822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18457" y="1628800"/>
            <a:ext cx="3985991" cy="4824536"/>
          </a:xfrm>
        </p:spPr>
      </p:pic>
    </p:spTree>
    <p:extLst>
      <p:ext uri="{BB962C8B-B14F-4D97-AF65-F5344CB8AC3E}">
        <p14:creationId xmlns:p14="http://schemas.microsoft.com/office/powerpoint/2010/main" xmlns="" val="146579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Suez Canal - 1956</a:t>
            </a:r>
            <a:endParaRPr lang="en-CA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Although </a:t>
            </a:r>
            <a:r>
              <a:rPr lang="en-CA" dirty="0"/>
              <a:t>the shooting had stopped, Korea was no closer to peace than it had been before the armed conflict began.</a:t>
            </a:r>
          </a:p>
          <a:p>
            <a:endParaRPr lang="en-CA" dirty="0"/>
          </a:p>
          <a:p>
            <a:r>
              <a:rPr lang="en-CA" dirty="0" smtClean="0"/>
              <a:t>It </a:t>
            </a:r>
            <a:r>
              <a:rPr lang="en-CA" dirty="0"/>
              <a:t>was the Suez Crisis of 1956 that brought about the first multinational, voluntary peacekeeping force in the history of international relations.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424843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Background: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CA" dirty="0"/>
          </a:p>
          <a:p>
            <a:r>
              <a:rPr lang="en-CA" dirty="0" smtClean="0"/>
              <a:t>Colonel </a:t>
            </a:r>
            <a:r>
              <a:rPr lang="en-CA" dirty="0" err="1"/>
              <a:t>Gamal</a:t>
            </a:r>
            <a:r>
              <a:rPr lang="en-CA" dirty="0"/>
              <a:t> Abdel Nasser emerged as the leader of Egypt following the Arab defeat in the 1948 Arab-Israeli war. </a:t>
            </a:r>
          </a:p>
          <a:p>
            <a:endParaRPr lang="en-CA" dirty="0"/>
          </a:p>
          <a:p>
            <a:r>
              <a:rPr lang="en-CA" b="1" u="sng" dirty="0" smtClean="0"/>
              <a:t>He </a:t>
            </a:r>
            <a:r>
              <a:rPr lang="en-CA" b="1" u="sng" dirty="0"/>
              <a:t>had 2 main goals</a:t>
            </a:r>
            <a:r>
              <a:rPr lang="en-CA" b="1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To </a:t>
            </a:r>
            <a:r>
              <a:rPr lang="en-CA" dirty="0"/>
              <a:t>create an independent Egypt free from colonial </a:t>
            </a:r>
            <a:r>
              <a:rPr lang="en-CA" dirty="0" smtClean="0"/>
              <a:t>rule </a:t>
            </a: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To </a:t>
            </a:r>
            <a:r>
              <a:rPr lang="en-CA" dirty="0"/>
              <a:t>destroy the newly formed nation of Israel.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43090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The fastest way to obtain funds was to let the superpowers bid for Egypt’s allegiance. </a:t>
            </a:r>
          </a:p>
          <a:p>
            <a:endParaRPr lang="en-CA" dirty="0"/>
          </a:p>
          <a:p>
            <a:r>
              <a:rPr lang="en-CA" dirty="0"/>
              <a:t>Egypt needed a modern army to destroy Israel, so Nasser’s long-term solution was to industrialize. (The first requirement was electricity)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84212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CA" dirty="0" smtClean="0"/>
          </a:p>
          <a:p>
            <a:r>
              <a:rPr lang="en-CA" dirty="0" smtClean="0"/>
              <a:t>He </a:t>
            </a:r>
            <a:r>
              <a:rPr lang="en-CA" dirty="0"/>
              <a:t>opened negotiations with both superpowers for financing of the project.</a:t>
            </a:r>
          </a:p>
          <a:p>
            <a:endParaRPr lang="en-CA" dirty="0"/>
          </a:p>
          <a:p>
            <a:r>
              <a:rPr lang="en-CA" dirty="0" smtClean="0"/>
              <a:t>In </a:t>
            </a:r>
            <a:r>
              <a:rPr lang="en-CA" dirty="0"/>
              <a:t>1955, Nasser signed </a:t>
            </a:r>
            <a:r>
              <a:rPr lang="en-CA" dirty="0" smtClean="0"/>
              <a:t>an </a:t>
            </a:r>
            <a:r>
              <a:rPr lang="en-CA" dirty="0"/>
              <a:t>arms deal with Czechoslovakia, a Soviet bloc nation. </a:t>
            </a:r>
          </a:p>
          <a:p>
            <a:endParaRPr lang="en-CA" dirty="0"/>
          </a:p>
          <a:p>
            <a:r>
              <a:rPr lang="en-CA" dirty="0" smtClean="0"/>
              <a:t>By </a:t>
            </a:r>
            <a:r>
              <a:rPr lang="en-CA" dirty="0"/>
              <a:t>1956, he was ready to conclude an agreement with the USA to help finance and build a $1.3 billion dam at </a:t>
            </a:r>
            <a:r>
              <a:rPr lang="en-CA" b="1" dirty="0"/>
              <a:t>Aswan</a:t>
            </a:r>
            <a:r>
              <a:rPr lang="en-CA" dirty="0"/>
              <a:t>. 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47945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Nasser </a:t>
            </a:r>
            <a:r>
              <a:rPr lang="en-CA" dirty="0"/>
              <a:t>had successfully maneuvered the Soviets into supplying arms and the Americans into supplying money and technical expertise.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424212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Nationalizing the Suez Canal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Nasser’s </a:t>
            </a:r>
            <a:r>
              <a:rPr lang="en-CA" dirty="0"/>
              <a:t>brand of non-aligned nationalism. The continued conflict with Israel, which had close ties to the US, also cost Nasser Western support. </a:t>
            </a:r>
          </a:p>
          <a:p>
            <a:endParaRPr lang="en-CA" dirty="0"/>
          </a:p>
          <a:p>
            <a:r>
              <a:rPr lang="en-CA" dirty="0" smtClean="0"/>
              <a:t>Egypt </a:t>
            </a:r>
            <a:r>
              <a:rPr lang="en-CA" dirty="0"/>
              <a:t>stopped Israeli ships, from using the Suez Canal.</a:t>
            </a:r>
          </a:p>
          <a:p>
            <a:endParaRPr lang="en-CA" dirty="0"/>
          </a:p>
          <a:p>
            <a:r>
              <a:rPr lang="en-CA" dirty="0" smtClean="0"/>
              <a:t>When </a:t>
            </a:r>
            <a:r>
              <a:rPr lang="en-CA" dirty="0"/>
              <a:t>the United States refused financial and technical aid for the Aswan Dam project, Nasser’s reaction was immediate and dramatic: on </a:t>
            </a:r>
            <a:r>
              <a:rPr lang="en-CA" b="1" dirty="0"/>
              <a:t>July.26, 1956 he seized control of the Suez Canal and turned to the Soviets for help in building the dam</a:t>
            </a:r>
            <a:r>
              <a:rPr lang="en-CA" dirty="0"/>
              <a:t>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74158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l_fi" descr="http://www.public.iastate.edu/~cfford/imperialism190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7920880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699792" y="580526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1.1.2 Imperialist Nations of the World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This Accomplished 2 Goals: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It </a:t>
            </a:r>
            <a:r>
              <a:rPr lang="en-CA" dirty="0"/>
              <a:t>signaled the end of Egypt’s colonial status</a:t>
            </a:r>
            <a:r>
              <a:rPr lang="en-CA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Provided </a:t>
            </a:r>
            <a:r>
              <a:rPr lang="en-CA" dirty="0"/>
              <a:t>funds for building the Aswan Dam and modernizing Egypt.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33541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Results: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  <a:p>
            <a:r>
              <a:rPr lang="en-CA" b="1" dirty="0" smtClean="0"/>
              <a:t>The </a:t>
            </a:r>
            <a:r>
              <a:rPr lang="en-CA" b="1" dirty="0"/>
              <a:t>British and French were determined to regain their </a:t>
            </a:r>
            <a:r>
              <a:rPr lang="en-CA" b="1" dirty="0" smtClean="0"/>
              <a:t>97% </a:t>
            </a:r>
            <a:r>
              <a:rPr lang="en-CA" b="1" dirty="0"/>
              <a:t>share of the canal’s profit and reassert their status as major powers in the Middle East.</a:t>
            </a:r>
          </a:p>
          <a:p>
            <a:endParaRPr lang="en-CA" dirty="0"/>
          </a:p>
          <a:p>
            <a:r>
              <a:rPr lang="en-CA" dirty="0" smtClean="0"/>
              <a:t>Their </a:t>
            </a:r>
            <a:r>
              <a:rPr lang="en-CA" dirty="0"/>
              <a:t>military leaders plotted with Israel to recapture the Suez and bring about Nasser’s downfall in the process. 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30260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Britain </a:t>
            </a:r>
            <a:r>
              <a:rPr lang="en-CA" dirty="0"/>
              <a:t>and France devised an elaborate scheme.</a:t>
            </a:r>
          </a:p>
          <a:p>
            <a:endParaRPr lang="en-CA" dirty="0"/>
          </a:p>
          <a:p>
            <a:r>
              <a:rPr lang="en-CA" dirty="0"/>
              <a:t>Israel was to attack Egypt as part of the ongoing Arab-Israeli dispute.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418445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Britain </a:t>
            </a:r>
            <a:r>
              <a:rPr lang="en-CA" dirty="0"/>
              <a:t>and France would land troops at the canal zone on the pretence of protecting international shipping during the conflict.</a:t>
            </a:r>
          </a:p>
          <a:p>
            <a:endParaRPr lang="en-CA" dirty="0"/>
          </a:p>
          <a:p>
            <a:r>
              <a:rPr lang="en-CA" dirty="0" smtClean="0"/>
              <a:t>The </a:t>
            </a:r>
            <a:r>
              <a:rPr lang="en-CA" dirty="0"/>
              <a:t>plan would allow Britain and France to repossess the Suez Canal and enable Israel to expand its territory. </a:t>
            </a:r>
          </a:p>
          <a:p>
            <a:endParaRPr lang="en-CA" dirty="0"/>
          </a:p>
          <a:p>
            <a:r>
              <a:rPr lang="en-CA" dirty="0" smtClean="0"/>
              <a:t>The </a:t>
            </a:r>
            <a:r>
              <a:rPr lang="en-CA" dirty="0"/>
              <a:t>conspirators miscalculated the reaction of the United States and the world community.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06599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>
                <a:solidFill>
                  <a:srgbClr val="C00000"/>
                </a:solidFill>
              </a:rPr>
              <a:t>UN Involvement</a:t>
            </a:r>
            <a:endParaRPr lang="en-CA" b="1" dirty="0">
              <a:solidFill>
                <a:srgbClr val="C0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1628800"/>
            <a:ext cx="3312368" cy="4392488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6300" y="1628800"/>
            <a:ext cx="3962400" cy="4464496"/>
          </a:xfrm>
        </p:spPr>
      </p:pic>
    </p:spTree>
    <p:extLst>
      <p:ext uri="{BB962C8B-B14F-4D97-AF65-F5344CB8AC3E}">
        <p14:creationId xmlns:p14="http://schemas.microsoft.com/office/powerpoint/2010/main" xmlns="" val="68598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b="1" dirty="0" smtClean="0"/>
              <a:t>On </a:t>
            </a:r>
            <a:r>
              <a:rPr lang="en-CA" b="1" dirty="0"/>
              <a:t>October.29, 1956, Israel attacked Egypt.</a:t>
            </a:r>
          </a:p>
          <a:p>
            <a:endParaRPr lang="en-CA" dirty="0"/>
          </a:p>
          <a:p>
            <a:r>
              <a:rPr lang="en-CA" dirty="0" smtClean="0"/>
              <a:t>Britain </a:t>
            </a:r>
            <a:r>
              <a:rPr lang="en-CA" dirty="0"/>
              <a:t>ordered the Egyptians and Israelis to withdraw from both sides of the Suez Canal.</a:t>
            </a:r>
          </a:p>
          <a:p>
            <a:endParaRPr lang="en-CA" dirty="0"/>
          </a:p>
          <a:p>
            <a:r>
              <a:rPr lang="en-CA" dirty="0" smtClean="0"/>
              <a:t>Egypt </a:t>
            </a:r>
            <a:r>
              <a:rPr lang="en-CA" dirty="0"/>
              <a:t>refused, but five days after the Israeli attack the fighting had already stopped.</a:t>
            </a:r>
          </a:p>
          <a:p>
            <a:endParaRPr lang="en-CA" dirty="0"/>
          </a:p>
          <a:p>
            <a:r>
              <a:rPr lang="en-CA" dirty="0" smtClean="0"/>
              <a:t>Even </a:t>
            </a:r>
            <a:r>
              <a:rPr lang="en-CA" dirty="0"/>
              <a:t>so, Anglo-French paratroops and commandos landed as planned, attacking Egyptian positions along the western side of the canal and securing the canal itself.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43570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The </a:t>
            </a:r>
            <a:r>
              <a:rPr lang="en-CA" dirty="0"/>
              <a:t>invasion stunned the world.</a:t>
            </a:r>
          </a:p>
          <a:p>
            <a:endParaRPr lang="en-CA" dirty="0"/>
          </a:p>
          <a:p>
            <a:r>
              <a:rPr lang="en-CA" dirty="0" smtClean="0"/>
              <a:t>The </a:t>
            </a:r>
            <a:r>
              <a:rPr lang="en-CA" dirty="0"/>
              <a:t>Soviet Union threatened to launch missiles on Paris and London.</a:t>
            </a:r>
          </a:p>
          <a:p>
            <a:endParaRPr lang="en-CA" dirty="0"/>
          </a:p>
          <a:p>
            <a:r>
              <a:rPr lang="en-CA" dirty="0" smtClean="0"/>
              <a:t>The </a:t>
            </a:r>
            <a:r>
              <a:rPr lang="en-CA" dirty="0"/>
              <a:t>US was outraged. </a:t>
            </a:r>
          </a:p>
          <a:p>
            <a:endParaRPr lang="en-CA" dirty="0"/>
          </a:p>
          <a:p>
            <a:r>
              <a:rPr lang="en-CA" dirty="0" smtClean="0"/>
              <a:t>The </a:t>
            </a:r>
            <a:r>
              <a:rPr lang="en-CA" dirty="0"/>
              <a:t>day after the attack, the US introduced a resolution in the </a:t>
            </a:r>
            <a:r>
              <a:rPr lang="en-CA" b="1" dirty="0"/>
              <a:t>Security Council</a:t>
            </a:r>
            <a:r>
              <a:rPr lang="en-CA" dirty="0"/>
              <a:t>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45921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It </a:t>
            </a:r>
            <a:r>
              <a:rPr lang="en-CA" dirty="0"/>
              <a:t>called for Israel to withdraw its troops and for all members to “refrain from the use of force.”</a:t>
            </a:r>
          </a:p>
          <a:p>
            <a:endParaRPr lang="en-CA" dirty="0"/>
          </a:p>
          <a:p>
            <a:r>
              <a:rPr lang="en-CA" b="1" dirty="0" smtClean="0"/>
              <a:t>But </a:t>
            </a:r>
            <a:r>
              <a:rPr lang="en-CA" b="1" dirty="0"/>
              <a:t>France and Britain used their </a:t>
            </a:r>
            <a:r>
              <a:rPr lang="en-CA" b="1" u="sng" dirty="0"/>
              <a:t>vetoes</a:t>
            </a:r>
            <a:r>
              <a:rPr lang="en-CA" b="1" dirty="0"/>
              <a:t> to kill this motion along with a Soviet proposal that the Americans and the Soviets jointly intervene.</a:t>
            </a:r>
          </a:p>
          <a:p>
            <a:endParaRPr lang="en-CA" dirty="0"/>
          </a:p>
          <a:p>
            <a:r>
              <a:rPr lang="en-CA" dirty="0" smtClean="0"/>
              <a:t>Deadlocked</a:t>
            </a:r>
            <a:r>
              <a:rPr lang="en-CA" dirty="0"/>
              <a:t>, the Suez issue was brought before the </a:t>
            </a:r>
            <a:r>
              <a:rPr lang="en-CA" b="1" dirty="0"/>
              <a:t>General Assembly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43809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Lester B. Pearson</a:t>
            </a:r>
            <a:endParaRPr lang="en-CA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C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November.4</a:t>
            </a:r>
            <a:r>
              <a:rPr lang="en-C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Canada’s UN representative, Lester B. Pearson, proposed that the Anglo-French force in the canal zone be replaced by a </a:t>
            </a:r>
            <a:r>
              <a:rPr lang="en-CA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PEACEKEEPING FORCE </a:t>
            </a:r>
            <a:r>
              <a:rPr lang="en-C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charged </a:t>
            </a:r>
            <a:r>
              <a:rPr lang="en-C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protecting the canal and keeping Israel and Egypt apart…</a:t>
            </a:r>
            <a:r>
              <a:rPr lang="en-CA" sz="2600" dirty="0"/>
              <a:t>it succeeded</a:t>
            </a:r>
            <a:r>
              <a:rPr lang="en-CA" dirty="0"/>
              <a:t>.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0029" y="1700808"/>
            <a:ext cx="3420403" cy="4104456"/>
          </a:xfrm>
        </p:spPr>
      </p:pic>
    </p:spTree>
    <p:extLst>
      <p:ext uri="{BB962C8B-B14F-4D97-AF65-F5344CB8AC3E}">
        <p14:creationId xmlns:p14="http://schemas.microsoft.com/office/powerpoint/2010/main" xmlns="" val="10113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Lasting Effects…….</a:t>
            </a:r>
            <a:endParaRPr lang="en-CA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The lasting significance of the Suez Crisis was the establishment of an international police force, the </a:t>
            </a:r>
            <a:r>
              <a:rPr lang="en-US" b="1" dirty="0"/>
              <a:t>UNEF</a:t>
            </a:r>
            <a:r>
              <a:rPr lang="en-US" dirty="0"/>
              <a:t>. </a:t>
            </a:r>
            <a:endParaRPr lang="en-CA" dirty="0"/>
          </a:p>
          <a:p>
            <a:endParaRPr lang="en-CA" dirty="0"/>
          </a:p>
          <a:p>
            <a:pPr lvl="0"/>
            <a:r>
              <a:rPr lang="en-US" dirty="0"/>
              <a:t>Not always the solution for maintaining international peace and security.</a:t>
            </a:r>
            <a:endParaRPr lang="en-CA" dirty="0"/>
          </a:p>
          <a:p>
            <a:endParaRPr lang="en-CA" dirty="0"/>
          </a:p>
          <a:p>
            <a:pPr lvl="0"/>
            <a:r>
              <a:rPr lang="en-US" dirty="0"/>
              <a:t>The reason is</a:t>
            </a:r>
            <a:r>
              <a:rPr lang="en-US" b="1" dirty="0"/>
              <a:t> national sovereignty</a:t>
            </a:r>
            <a:r>
              <a:rPr lang="en-US" dirty="0"/>
              <a:t> </a:t>
            </a:r>
            <a:r>
              <a:rPr lang="en-US" dirty="0" smtClean="0"/>
              <a:t>(the </a:t>
            </a:r>
            <a:r>
              <a:rPr lang="en-US" dirty="0"/>
              <a:t>right of independent nations to control their </a:t>
            </a:r>
            <a:r>
              <a:rPr lang="en-US" dirty="0" smtClean="0"/>
              <a:t>territory</a:t>
            </a:r>
            <a:endParaRPr lang="en-CA" dirty="0"/>
          </a:p>
          <a:p>
            <a:endParaRPr lang="en-CA" dirty="0"/>
          </a:p>
          <a:p>
            <a:pPr lvl="0"/>
            <a:r>
              <a:rPr lang="en-US" dirty="0"/>
              <a:t>Thus, when nations request peacekeeping troops, they come as invited guests of the host nation.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77196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Why Imperialism in 1900’s???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Video Time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r>
              <a:rPr lang="en-CA" dirty="0" smtClean="0">
                <a:hlinkClick r:id="rId2"/>
              </a:rPr>
              <a:t>Suez Canal Documentary </a:t>
            </a:r>
            <a:r>
              <a:rPr lang="en-CA" dirty="0" smtClean="0"/>
              <a:t>(15:00)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74861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Video Time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r>
              <a:rPr lang="en-CA" dirty="0" smtClean="0">
                <a:hlinkClick r:id="rId2"/>
              </a:rPr>
              <a:t>Suez Canal Documentary </a:t>
            </a:r>
            <a:r>
              <a:rPr lang="en-CA" dirty="0" smtClean="0"/>
              <a:t>(15:00)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74861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Video Time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r>
              <a:rPr lang="en-CA" dirty="0" smtClean="0">
                <a:hlinkClick r:id="rId2"/>
              </a:rPr>
              <a:t>Suez Canal Documentary </a:t>
            </a:r>
            <a:r>
              <a:rPr lang="en-CA" dirty="0" smtClean="0"/>
              <a:t>(15:00)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74861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3. </a:t>
            </a:r>
            <a:r>
              <a:rPr lang="en-US" b="1" dirty="0" smtClean="0"/>
              <a:t>Mandela in South Africa:</a:t>
            </a:r>
            <a:endParaRPr lang="en-CA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sz="3200" dirty="0" smtClean="0"/>
              <a:t>In 1948, </a:t>
            </a:r>
            <a:r>
              <a:rPr lang="en-US" sz="3200" b="1" dirty="0" smtClean="0"/>
              <a:t>APARTHEID</a:t>
            </a:r>
            <a:r>
              <a:rPr lang="en-US" sz="3200" dirty="0" smtClean="0"/>
              <a:t> was introduced to South Africa.</a:t>
            </a:r>
            <a:endParaRPr lang="en-CA" sz="3600" dirty="0" smtClean="0"/>
          </a:p>
          <a:p>
            <a:endParaRPr lang="en-CA" sz="3600" dirty="0" smtClean="0"/>
          </a:p>
          <a:p>
            <a:pPr lvl="0"/>
            <a:r>
              <a:rPr lang="en-US" sz="3200" dirty="0" smtClean="0"/>
              <a:t>This racial policy separated South Africa into classes:</a:t>
            </a:r>
            <a:endParaRPr lang="en-CA" sz="3600" dirty="0" smtClean="0"/>
          </a:p>
          <a:p>
            <a:endParaRPr lang="en-CA" sz="3600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sz="2800" dirty="0" smtClean="0"/>
              <a:t>A privileged white ruling class.</a:t>
            </a:r>
            <a:endParaRPr lang="en-CA" sz="3200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sz="2800" dirty="0" smtClean="0"/>
              <a:t>An exploited subservient class.</a:t>
            </a:r>
            <a:endParaRPr lang="en-CA" sz="3200" dirty="0" smtClean="0"/>
          </a:p>
          <a:p>
            <a:pPr lvl="0"/>
            <a:endParaRPr lang="en-US" sz="3200" dirty="0" smtClean="0"/>
          </a:p>
          <a:p>
            <a:pPr lvl="0"/>
            <a:r>
              <a:rPr lang="en-US" sz="3200" dirty="0" smtClean="0"/>
              <a:t>Whites </a:t>
            </a:r>
            <a:r>
              <a:rPr lang="en-US" sz="3200" dirty="0" smtClean="0"/>
              <a:t>controlled the political, educational and economic institutions for their advantage.</a:t>
            </a:r>
            <a:endParaRPr lang="en-CA" sz="36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Nelson Mandela: 1918-2013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Nationalist groups such as the </a:t>
            </a:r>
            <a:r>
              <a:rPr lang="en-US" b="1" dirty="0" smtClean="0"/>
              <a:t>AFRICAN NATIONAL CONGRESS</a:t>
            </a:r>
            <a:r>
              <a:rPr lang="en-US" dirty="0" smtClean="0"/>
              <a:t> (</a:t>
            </a:r>
            <a:r>
              <a:rPr lang="en-US" b="1" dirty="0" smtClean="0"/>
              <a:t>ANC</a:t>
            </a:r>
            <a:r>
              <a:rPr lang="en-US" dirty="0" smtClean="0"/>
              <a:t>) began using boycotts, strikes, and demonstrations to attack racial discrimination in South Africa.</a:t>
            </a:r>
            <a:endParaRPr lang="en-CA" dirty="0" smtClean="0"/>
          </a:p>
          <a:p>
            <a:endParaRPr lang="en-CA" dirty="0" smtClean="0"/>
          </a:p>
          <a:p>
            <a:pPr lvl="0"/>
            <a:r>
              <a:rPr lang="en-US" dirty="0" smtClean="0"/>
              <a:t>The South African government responded by arresting ANC leaders such as </a:t>
            </a:r>
            <a:r>
              <a:rPr lang="en-US" b="1" dirty="0" smtClean="0"/>
              <a:t>NELSON MANDELA</a:t>
            </a:r>
            <a:r>
              <a:rPr lang="en-US" dirty="0" smtClean="0"/>
              <a:t>.</a:t>
            </a:r>
            <a:endParaRPr lang="en-CA" dirty="0" smtClean="0"/>
          </a:p>
          <a:p>
            <a:endParaRPr lang="en-CA" dirty="0" smtClean="0"/>
          </a:p>
          <a:p>
            <a:pPr lvl="0"/>
            <a:r>
              <a:rPr lang="en-US" dirty="0" smtClean="0"/>
              <a:t>Mandela joined the ANC in 1944 and in the 1950’s he organized non-violent resistance against Apartheid.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7" name="Content Placeholder 6" descr="History_Nelson_Mandela_Champion_of_Freedom_SF_HD_still_624x352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845050" y="1700808"/>
            <a:ext cx="3886200" cy="432048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Following, the Sharpeville massacre in 1960, Mandela and others abandoned non-violent protest in favor of violent acts.</a:t>
            </a:r>
            <a:endParaRPr lang="en-CA" dirty="0" smtClean="0"/>
          </a:p>
          <a:p>
            <a:endParaRPr lang="en-CA" dirty="0" smtClean="0"/>
          </a:p>
          <a:p>
            <a:pPr lvl="0"/>
            <a:r>
              <a:rPr lang="en-US" dirty="0" smtClean="0"/>
              <a:t>As a result, Mandela was sentenced to </a:t>
            </a:r>
            <a:r>
              <a:rPr lang="en-US" b="1" dirty="0" smtClean="0"/>
              <a:t>LIFE</a:t>
            </a:r>
            <a:r>
              <a:rPr lang="en-US" dirty="0" smtClean="0"/>
              <a:t> imprisonment in 1963.</a:t>
            </a:r>
            <a:endParaRPr lang="en-CA" dirty="0" smtClean="0"/>
          </a:p>
          <a:p>
            <a:endParaRPr lang="en-CA" dirty="0" smtClean="0"/>
          </a:p>
          <a:p>
            <a:pPr lvl="0"/>
            <a:r>
              <a:rPr lang="en-US" dirty="0" smtClean="0"/>
              <a:t>While in prison from </a:t>
            </a:r>
            <a:r>
              <a:rPr lang="en-US" b="1" dirty="0" smtClean="0"/>
              <a:t>1963 – 1990</a:t>
            </a:r>
            <a:r>
              <a:rPr lang="en-US" dirty="0" smtClean="0"/>
              <a:t>, Mandela became an international figure with a worldwide following of supporters.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He repeatedly refused offers of freedom in exchange for keeping quiet about Apartheid.</a:t>
            </a:r>
            <a:endParaRPr lang="en-CA" dirty="0" smtClean="0"/>
          </a:p>
          <a:p>
            <a:endParaRPr lang="en-CA" dirty="0" smtClean="0"/>
          </a:p>
          <a:p>
            <a:pPr lvl="0"/>
            <a:r>
              <a:rPr lang="en-US" dirty="0" smtClean="0"/>
              <a:t>This elevated him to mythical status among black South Africans.</a:t>
            </a:r>
            <a:endParaRPr lang="en-CA" dirty="0" smtClean="0"/>
          </a:p>
          <a:p>
            <a:endParaRPr lang="en-CA" dirty="0" smtClean="0"/>
          </a:p>
          <a:p>
            <a:pPr lvl="0"/>
            <a:r>
              <a:rPr lang="en-US" dirty="0" smtClean="0"/>
              <a:t>Eventually his fame grew that World leaders and the UN applied political pressure for Mandela’s release.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Musicians, artists and writers championed Mandela’s cause.</a:t>
            </a:r>
            <a:endParaRPr lang="en-CA" dirty="0" smtClean="0"/>
          </a:p>
          <a:p>
            <a:endParaRPr lang="en-CA" dirty="0" smtClean="0"/>
          </a:p>
          <a:p>
            <a:pPr lvl="0"/>
            <a:r>
              <a:rPr lang="en-US" dirty="0" smtClean="0"/>
              <a:t>Finally in 1990, the South African government facing civil unrest and World pressure released Mandela.</a:t>
            </a:r>
            <a:endParaRPr lang="en-CA" dirty="0" smtClean="0"/>
          </a:p>
          <a:p>
            <a:endParaRPr lang="en-CA" dirty="0" smtClean="0"/>
          </a:p>
          <a:p>
            <a:pPr lvl="0"/>
            <a:r>
              <a:rPr lang="en-US" dirty="0" smtClean="0"/>
              <a:t>The government pledged reforms to create an equal and democratic South Africa.</a:t>
            </a:r>
            <a:endParaRPr lang="en-CA" dirty="0" smtClean="0"/>
          </a:p>
          <a:p>
            <a:endParaRPr lang="en-CA" dirty="0" smtClean="0"/>
          </a:p>
          <a:p>
            <a:pPr lvl="0"/>
            <a:r>
              <a:rPr lang="en-US" dirty="0" smtClean="0"/>
              <a:t>In </a:t>
            </a:r>
            <a:r>
              <a:rPr lang="en-US" b="1" dirty="0" smtClean="0"/>
              <a:t>1994,</a:t>
            </a:r>
            <a:r>
              <a:rPr lang="en-US" dirty="0" smtClean="0"/>
              <a:t> </a:t>
            </a:r>
            <a:r>
              <a:rPr lang="en-US" b="1" dirty="0" smtClean="0"/>
              <a:t>NELSON MANDELA</a:t>
            </a:r>
            <a:r>
              <a:rPr lang="en-US" dirty="0" smtClean="0"/>
              <a:t> was elected the </a:t>
            </a:r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Black President of South Africa</a:t>
            </a:r>
            <a:r>
              <a:rPr lang="en-US" dirty="0" smtClean="0"/>
              <a:t>.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Video Time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sz="2400" smtClean="0">
              <a:hlinkClick r:id="rId2"/>
            </a:endParaRPr>
          </a:p>
          <a:p>
            <a:r>
              <a:rPr lang="en-CA" sz="2400" smtClean="0">
                <a:hlinkClick r:id="rId2"/>
              </a:rPr>
              <a:t>Remembering </a:t>
            </a:r>
            <a:r>
              <a:rPr lang="en-CA" sz="2400" dirty="0" smtClean="0">
                <a:hlinkClick r:id="rId2"/>
              </a:rPr>
              <a:t>South African Leader Nelson Mandela</a:t>
            </a:r>
            <a:r>
              <a:rPr lang="en-CA" sz="2400" dirty="0" smtClean="0"/>
              <a:t> (18:23)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xmlns="" val="274861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5.1.4 Why did it end?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The end of W.W.II signaled the decline and eventual end of the European </a:t>
            </a:r>
            <a:r>
              <a:rPr lang="en-US" b="1" dirty="0"/>
              <a:t>COLONIA</a:t>
            </a:r>
            <a:r>
              <a:rPr lang="en-US" dirty="0"/>
              <a:t>L empires.</a:t>
            </a:r>
            <a:endParaRPr lang="en-CA" dirty="0"/>
          </a:p>
          <a:p>
            <a:endParaRPr lang="en-CA" dirty="0"/>
          </a:p>
          <a:p>
            <a:pPr lvl="0"/>
            <a:r>
              <a:rPr lang="en-US" b="1" dirty="0"/>
              <a:t>NATIONALISM </a:t>
            </a:r>
            <a:r>
              <a:rPr lang="en-US" dirty="0"/>
              <a:t>spread throughout colonies and eventually one by one they gained </a:t>
            </a:r>
            <a:r>
              <a:rPr lang="en-US" b="1" dirty="0"/>
              <a:t>INDEPENDENCE</a:t>
            </a:r>
            <a:r>
              <a:rPr lang="en-US" dirty="0"/>
              <a:t>.</a:t>
            </a:r>
            <a:endParaRPr lang="en-CA" dirty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u="sng" dirty="0"/>
              <a:t>FACTORS</a:t>
            </a:r>
            <a:r>
              <a:rPr lang="en-US" sz="3600" u="sng" dirty="0"/>
              <a:t> led to the decline of colonialism</a:t>
            </a:r>
            <a:r>
              <a:rPr lang="en-US" sz="3600" dirty="0"/>
              <a:t>:</a:t>
            </a:r>
            <a:endParaRPr lang="en-C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1. Atlantic Charter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Promoted </a:t>
            </a:r>
            <a:r>
              <a:rPr lang="en-US" dirty="0"/>
              <a:t>sovereignty and self government for </a:t>
            </a:r>
            <a:r>
              <a:rPr lang="en-US" b="1" dirty="0"/>
              <a:t>ALL</a:t>
            </a:r>
            <a:r>
              <a:rPr lang="en-US" dirty="0"/>
              <a:t> nations. 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This </a:t>
            </a:r>
            <a:r>
              <a:rPr lang="en-US" dirty="0"/>
              <a:t>encouraged Nationalists in colonies to fight for independence.</a:t>
            </a:r>
            <a:endParaRPr lang="en-CA" dirty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CA" b="1" dirty="0" smtClean="0"/>
              <a:t>2. </a:t>
            </a:r>
            <a:r>
              <a:rPr lang="en-US" b="1" dirty="0"/>
              <a:t>Colonial Nationalist </a:t>
            </a:r>
            <a:r>
              <a:rPr lang="en-US" b="1" dirty="0" smtClean="0"/>
              <a:t>movements: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Grew </a:t>
            </a:r>
            <a:r>
              <a:rPr lang="en-US" dirty="0"/>
              <a:t>in the </a:t>
            </a:r>
            <a:r>
              <a:rPr lang="en-US" dirty="0" smtClean="0"/>
              <a:t>colonies.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Ironically</a:t>
            </a:r>
            <a:r>
              <a:rPr lang="en-US" dirty="0"/>
              <a:t>, the leaders of these groups were trained in Western ideas at Universities such as France, Britain and other Western countries. 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These </a:t>
            </a:r>
            <a:r>
              <a:rPr lang="en-US" dirty="0"/>
              <a:t>people returned home to emerge as the leaders of Nationalist groups that fought for Independence</a:t>
            </a:r>
            <a:r>
              <a:rPr lang="en-US" dirty="0" smtClean="0"/>
              <a:t>. (ex. Gandhi)</a:t>
            </a:r>
            <a:endParaRPr lang="en-CA" dirty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CA" b="1" dirty="0" smtClean="0"/>
              <a:t>3. Europe Supported Independence: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Because </a:t>
            </a:r>
            <a:r>
              <a:rPr lang="en-US" dirty="0"/>
              <a:t>of the high </a:t>
            </a:r>
            <a:r>
              <a:rPr lang="en-US" b="1" dirty="0"/>
              <a:t>COST</a:t>
            </a:r>
            <a:r>
              <a:rPr lang="en-US" dirty="0"/>
              <a:t> of maintaining </a:t>
            </a:r>
            <a:r>
              <a:rPr lang="en-US" dirty="0" smtClean="0"/>
              <a:t>them.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European </a:t>
            </a:r>
            <a:r>
              <a:rPr lang="en-US" dirty="0"/>
              <a:t>powers were unable to justify holding these colonies when their economies were struggling following 6 years of war.</a:t>
            </a:r>
            <a:endParaRPr lang="en-CA" dirty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87</TotalTime>
  <Words>1742</Words>
  <Application>Microsoft Office PowerPoint</Application>
  <PresentationFormat>On-screen Show (4:3)</PresentationFormat>
  <Paragraphs>220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Median</vt:lpstr>
      <vt:lpstr>Almost there!!!!!</vt:lpstr>
      <vt:lpstr>Unit 5</vt:lpstr>
      <vt:lpstr>Slide 3</vt:lpstr>
      <vt:lpstr>Why Imperialism in 1900’s???</vt:lpstr>
      <vt:lpstr>5.1.4 Why did it end?</vt:lpstr>
      <vt:lpstr>FACTORS led to the decline of colonialism:</vt:lpstr>
      <vt:lpstr>1. Atlantic Charter</vt:lpstr>
      <vt:lpstr>2. Colonial Nationalist movements:</vt:lpstr>
      <vt:lpstr>3. Europe Supported Independence:</vt:lpstr>
      <vt:lpstr>4. Superpowers Demanded it:</vt:lpstr>
      <vt:lpstr>Slide 11</vt:lpstr>
      <vt:lpstr>5.1.5 – 5.1.6 Examples</vt:lpstr>
      <vt:lpstr>1. Gandhi: 1869 - 1948</vt:lpstr>
      <vt:lpstr>Slide 14</vt:lpstr>
      <vt:lpstr>How???</vt:lpstr>
      <vt:lpstr>Slide 16</vt:lpstr>
      <vt:lpstr> Some examples of Civil Disobedience were: </vt:lpstr>
      <vt:lpstr>Slide 18</vt:lpstr>
      <vt:lpstr>Slide 19</vt:lpstr>
      <vt:lpstr>Gandhi - 1982</vt:lpstr>
      <vt:lpstr>2. Nasser (Egypt)</vt:lpstr>
      <vt:lpstr>Slide 22</vt:lpstr>
      <vt:lpstr>How was he going to do this? </vt:lpstr>
      <vt:lpstr>Suez Canal - 1956</vt:lpstr>
      <vt:lpstr>Background:</vt:lpstr>
      <vt:lpstr>Slide 26</vt:lpstr>
      <vt:lpstr>Slide 27</vt:lpstr>
      <vt:lpstr>Slide 28</vt:lpstr>
      <vt:lpstr>Nationalizing the Suez Canal</vt:lpstr>
      <vt:lpstr>This Accomplished 2 Goals:</vt:lpstr>
      <vt:lpstr>Results:</vt:lpstr>
      <vt:lpstr>Slide 32</vt:lpstr>
      <vt:lpstr>Slide 33</vt:lpstr>
      <vt:lpstr>UN Involvement</vt:lpstr>
      <vt:lpstr>Slide 35</vt:lpstr>
      <vt:lpstr>Slide 36</vt:lpstr>
      <vt:lpstr>Slide 37</vt:lpstr>
      <vt:lpstr>Lester B. Pearson</vt:lpstr>
      <vt:lpstr>Lasting Effects…….</vt:lpstr>
      <vt:lpstr>Video Time</vt:lpstr>
      <vt:lpstr>Video Time</vt:lpstr>
      <vt:lpstr>Video Time</vt:lpstr>
      <vt:lpstr>3. Mandela in South Africa:</vt:lpstr>
      <vt:lpstr>Nelson Mandela: 1918-2013</vt:lpstr>
      <vt:lpstr>Slide 45</vt:lpstr>
      <vt:lpstr>Slide 46</vt:lpstr>
      <vt:lpstr>Slide 47</vt:lpstr>
      <vt:lpstr>Video Time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Almost there!!!!!</dc:title>
  <dc:creator>smoores1</dc:creator>
  <cp:lastModifiedBy>smoores1</cp:lastModifiedBy>
  <cp:revision>11</cp:revision>
  <dcterms:created xsi:type="dcterms:W3CDTF">2014-05-27T16:07:49Z</dcterms:created>
  <dcterms:modified xsi:type="dcterms:W3CDTF">2014-06-02T17:27:16Z</dcterms:modified>
</cp:coreProperties>
</file>